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486" r:id="rId3"/>
    <p:sldId id="532" r:id="rId4"/>
    <p:sldId id="531" r:id="rId5"/>
    <p:sldId id="506" r:id="rId6"/>
    <p:sldId id="507" r:id="rId7"/>
    <p:sldId id="554" r:id="rId8"/>
    <p:sldId id="509" r:id="rId9"/>
    <p:sldId id="508" r:id="rId10"/>
    <p:sldId id="503" r:id="rId11"/>
    <p:sldId id="521" r:id="rId12"/>
    <p:sldId id="504" r:id="rId13"/>
    <p:sldId id="502" r:id="rId14"/>
    <p:sldId id="523" r:id="rId15"/>
    <p:sldId id="524" r:id="rId16"/>
    <p:sldId id="522" r:id="rId17"/>
    <p:sldId id="525" r:id="rId18"/>
    <p:sldId id="528" r:id="rId19"/>
    <p:sldId id="527" r:id="rId20"/>
    <p:sldId id="529" r:id="rId21"/>
    <p:sldId id="510" r:id="rId22"/>
    <p:sldId id="535" r:id="rId23"/>
    <p:sldId id="530" r:id="rId24"/>
    <p:sldId id="490" r:id="rId25"/>
    <p:sldId id="536" r:id="rId26"/>
    <p:sldId id="489" r:id="rId27"/>
    <p:sldId id="537" r:id="rId28"/>
    <p:sldId id="491" r:id="rId29"/>
    <p:sldId id="495" r:id="rId30"/>
    <p:sldId id="492" r:id="rId31"/>
    <p:sldId id="493" r:id="rId32"/>
    <p:sldId id="494" r:id="rId33"/>
    <p:sldId id="533" r:id="rId34"/>
    <p:sldId id="498" r:id="rId35"/>
    <p:sldId id="499" r:id="rId36"/>
    <p:sldId id="540" r:id="rId37"/>
    <p:sldId id="500" r:id="rId38"/>
    <p:sldId id="541" r:id="rId39"/>
    <p:sldId id="512" r:id="rId40"/>
    <p:sldId id="513" r:id="rId41"/>
    <p:sldId id="542" r:id="rId42"/>
    <p:sldId id="488" r:id="rId43"/>
    <p:sldId id="497" r:id="rId44"/>
    <p:sldId id="543" r:id="rId45"/>
    <p:sldId id="538" r:id="rId46"/>
    <p:sldId id="539" r:id="rId47"/>
    <p:sldId id="526" r:id="rId48"/>
    <p:sldId id="534" r:id="rId49"/>
    <p:sldId id="544" r:id="rId50"/>
    <p:sldId id="545" r:id="rId51"/>
    <p:sldId id="424" r:id="rId52"/>
    <p:sldId id="514" r:id="rId53"/>
    <p:sldId id="515" r:id="rId54"/>
    <p:sldId id="516" r:id="rId55"/>
    <p:sldId id="482" r:id="rId56"/>
    <p:sldId id="553" r:id="rId57"/>
    <p:sldId id="517" r:id="rId58"/>
    <p:sldId id="547" r:id="rId59"/>
    <p:sldId id="548" r:id="rId60"/>
    <p:sldId id="549" r:id="rId61"/>
    <p:sldId id="550" r:id="rId62"/>
    <p:sldId id="551" r:id="rId63"/>
    <p:sldId id="552" r:id="rId64"/>
    <p:sldId id="546" r:id="rId65"/>
    <p:sldId id="437" r:id="rId66"/>
    <p:sldId id="435" r:id="rId67"/>
    <p:sldId id="48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0ED2E-3D69-483A-A1D3-737DA805A09E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F9B2D-85E6-4452-BFA0-3C1BE0D57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787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2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0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50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9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E173-105E-40B1-A4EE-07EC8F36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B7040-C92C-4381-A50F-2CC247698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8B17-3E12-4F05-9533-75AF3A3F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2879-E28D-4C66-A84E-26F1912C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29317-E029-4779-8E95-B43B2CF5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2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61F9-6124-4CFE-AA3C-F29F4651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410C4-2AAC-48C3-8169-2E3A530E8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82DD7-41D0-4715-830E-FB31AECA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D608A-F7BB-4FF9-9A2B-A5875B14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3E53-2ED8-4BB8-96F8-F06B3BB2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3EC66-6CD3-4C0B-88B0-71C29C3A7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32E3D-E2F8-48E3-93B8-40EF53891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AF80-0E18-4F56-8199-7251B131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09A8-BAD9-429C-8F19-2D95BCFD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8CD79-F4A5-4446-87FA-89A54C9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9D7A-65BB-452B-951B-3A7549E0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4C96-CCC5-462A-A444-41AE3540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D37-E197-4769-83EF-DC62C805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8FB5-3FA4-4A48-9F7C-0DD80007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21C06-8F0E-449C-8269-9B3CFECE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26C4-3E53-4812-B9EB-7E2FBF94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5504-CEF5-49A2-BE59-17B579579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738D-206E-4925-98E1-986C2801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BB9DB-A903-49BF-A672-DD41F10D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2EFBC-060A-4B95-8207-FE187E5B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C2A5-C890-4A7C-8989-C3FF17A9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35A9-4069-4CF3-883D-73F890610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F404A-593F-4392-83AA-0D6602591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4E7EF-E6BF-4258-A9A5-070F6749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9E511-973C-4EB2-8856-31B0A7DD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55890-C20B-4EC0-B9CA-A5B4FEED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7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46CA-ECFC-46F4-92C8-7971828B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C826C-C726-46CB-86CF-9E9005DE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D722D-D028-4651-B088-1ED7B1898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F9B52-A740-417D-B909-4B990CF9B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BF32A-1265-42A8-95D1-BCC5CC7DB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9AB30-F1D7-4790-8C17-15058BCD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409102-922F-41FC-9E94-72F37C0A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B0D89-BD58-4506-911E-D1199061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2CF-5563-4A63-A52C-6548826C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B175C-97A2-44E7-B409-8707C183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9979B-6D29-40EA-8200-2DE4A1EC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AFD9-14A3-4FB5-8DCA-6E26434C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7C859-B69D-4674-9130-C04352A2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39868-341F-4D0A-9495-B8085F56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17662-132C-46A4-BF9D-49CAF1D8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0804-3C59-4D35-9E4B-26F5D2D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E632-6774-407B-ACD7-09E34A35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6ACFC-3BA4-48DB-814B-5FA7CC9A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9CACB-CF34-4777-BF9F-DB8A4064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99546-A2CD-4C72-B21F-73F26E02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64A1D-670D-4EA0-80C5-02283DAA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8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1677-FD58-4325-8772-0D3C8178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36B3E-9885-4EA3-AD98-771A01BF6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79BFE-86C6-462F-99B2-BCC4407C0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9AA6-B088-480F-B7B5-F5ACE1E4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E540B-19FA-4BD4-BA47-57EB063A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9950E-3F13-4BE6-BA7B-5A2FF875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38F8D-D4BC-4EF4-A24A-39CF30F0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F1689-ADF4-42EB-9A1E-5C4009DE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342E8-0EF8-409E-B4C5-3638EC7C9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4D63-B9C8-4C03-BEE1-E5EE606B8F38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9C65-F02A-4D12-8233-98608B718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56894-268A-417F-A5E4-64DE3EE1E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o.org.uk/media/action-weve-taken/mpns/2618524/marriott-international-inc-mpn-20201030.pdf" TargetMode="External"/><Relationship Id="rId2" Type="http://schemas.openxmlformats.org/officeDocument/2006/relationships/hyperlink" Target="https://hospitalitytech.com/ico-fines-marriott-international-inc-ps184m-failing-keep-customers-personal-data-secur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adar.com/news/what-is-elasticsearch-and-why-is-it-involved-in-so-many-data-leaks" TargetMode="External"/><Relationship Id="rId2" Type="http://schemas.openxmlformats.org/officeDocument/2006/relationships/hyperlink" Target="https://github.com/nagwww/s3-lea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somag.eccouncil.org/unprotected-elasticsearch-server-leaks-5-billion-record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andasecurity.com/en/mediacenter/src/uploads/2010/12/operationpayback_loic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3258748/the-mirai-botnet-explained-how-teen-scammers-and-cctv-cameras-almost-brought-down-the-internet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ustice.gov/usao-nj/pr/justice-department-announces-charges-and-guilty-pleas-three-computer-crime-cas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ivesecurity.com/2020/09/02/kryptocibule-multitasking-multicurrency-cryptostealer/" TargetMode="External"/><Relationship Id="rId2" Type="http://schemas.openxmlformats.org/officeDocument/2006/relationships/hyperlink" Target="https://www.kaspersky.com/blog/the-big-four-banking-trojans/295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elivesecurity.com/2020/08/21/grandoreiro-banking-trojan-impersonates-spain-tax-agenc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elivesecurity.com/2020/08/21/grandoreiro-banking-trojan-impersonates-spain-tax-agenc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guardian.com/blog/top-10-finserv-data-breaches" TargetMode="External"/><Relationship Id="rId2" Type="http://schemas.openxmlformats.org/officeDocument/2006/relationships/hyperlink" Target="https://www.bleepingcomputer.com/news/security/gold-seller-jm-bullion-hacked-to-steal-customers-credit-car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ired.com/2016/05/insane-81m-bangladesh-bank-heist-heres-know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238297/a-hacker-alleged-to-have-stolen-e1-billion-from-bank-atms-was-arrested-in-alicante-spain/" TargetMode="External"/><Relationship Id="rId2" Type="http://schemas.openxmlformats.org/officeDocument/2006/relationships/hyperlink" Target="https://www.garlandtechnology.com/blog/how-hackers-stole-millions-from-ban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reatpost.com/lemon-duck-cryptocurrency-botnet/160046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policja.pl/pol/aktualnosci/4627,Odpowie-za-wlamanie-na-strone-internetowa-policj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endmicro.com/trendlabs-security-intelligence/exposing-modular-adware-how-dealply-iserik-and-managex-persist-in-system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ast.com/c-eternalblue" TargetMode="External"/><Relationship Id="rId2" Type="http://schemas.openxmlformats.org/officeDocument/2006/relationships/hyperlink" Target="https://securityintelligence.com/articles/wannacry-worm-ransomware-changed-cybersecur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ublic.intel471.com/blog/revil-ransomware-interview-russian-osint-100-million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0xboogy/status/132476356553918464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zdnet.com/article/conti-ryuk-joins-the-ranks-of-ransomware-gangs-operating-data-leak-site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eepingcomputer.com/news/security/ransomware-attack-at-german-hospital-leads-to-death-of-patien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scylla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livesecurity.com/2020/04/30/new-sextortion-scam-claims-know-your-password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elivesecurity.com/2020/04/30/new-sextortion-scam-claims-know-your-password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security-magazine.com/news/fbi-bec-losses-soared-to-18/" TargetMode="External"/><Relationship Id="rId2" Type="http://schemas.openxmlformats.org/officeDocument/2006/relationships/hyperlink" Target="https://www.fbi.gov/scams-and-safety/common-scams-and-crimes/business-email-compromi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infosecurity-magazine.com/news/scammers-maga-hat-vendors-steal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news.hitb.org/content/chinese-smartphone-maker-selling-devices-malware-pre-installed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infosecurity-magazine.com/news/fbicisa-warn-us-firms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apple-fixes-three-ios-zero-days-exploited-in-the-wild/" TargetMode="External"/><Relationship Id="rId2" Type="http://schemas.openxmlformats.org/officeDocument/2006/relationships/hyperlink" Target="https://support.apple.com/en-us/HT211929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trum.ieee.org/telecom/security/the-real-story-of-stuxn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rktech.com/wp-content/uploads/2019/09/7-metrics-of-security-operations-effectiveness-infographic.pdf" TargetMode="External"/><Relationship Id="rId2" Type="http://schemas.openxmlformats.org/officeDocument/2006/relationships/hyperlink" Target="https://www.optiv.com/cybersecurity-diction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owdstrike.com/blog/crowdstrike-discusses-breakout-time-in-an-article-on-dark-readin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o.crowdstrike.com/rs/281-OBQ-266/images/Report2020CrowdStrikeGlobalThreatReport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o.crowdstrike.com/rs/281-OBQ-266/images/Report2020CrowdStrikeGlobalThreatReport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ors.fireeye.com/news-releases/news-release-details/fireeye-mandiant-m-trends-2020-report-reveals-cyber-criminals" TargetMode="External"/><Relationship Id="rId2" Type="http://schemas.openxmlformats.org/officeDocument/2006/relationships/hyperlink" Target="https://www.infocyte.com/blog/2016/7/26/how-many-days-does-it-take-to-discover-a-breach-the-answer-may-shock-you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4Ac1vqdnZRY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yware.com/news/trickbot-rises-from-the-ashes-d02b0e92" TargetMode="External"/><Relationship Id="rId2" Type="http://schemas.openxmlformats.org/officeDocument/2006/relationships/hyperlink" Target="https://www.dragos.com/wp-content/uploads/TRISIS-01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5">
            <a:extLst>
              <a:ext uri="{FF2B5EF4-FFF2-40B4-BE49-F238E27FC236}">
                <a16:creationId xmlns:a16="http://schemas.microsoft.com/office/drawing/2014/main" id="{09785C8B-E4CC-4233-93CF-CD6D7AC4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43" y="0"/>
            <a:ext cx="9200670" cy="899032"/>
          </a:xfrm>
          <a:solidFill>
            <a:schemeClr val="tx1">
              <a:alpha val="78822"/>
            </a:schemeClr>
          </a:solidFill>
        </p:spPr>
        <p:txBody>
          <a:bodyPr/>
          <a:lstStyle/>
          <a:p>
            <a:pPr marL="21613" indent="-11527" algn="ctr">
              <a:lnSpc>
                <a:spcPct val="81000"/>
              </a:lnSpc>
            </a:pPr>
            <a:r>
              <a:rPr lang="en-US" altLang="en-US" sz="354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Wykrywanie</a:t>
            </a:r>
            <a:r>
              <a:rPr lang="en-US" altLang="en-US" sz="354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reagowanie na incydenty bezpieczeństwa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4651242"/>
            <a:ext cx="9151684" cy="5516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 err="1">
                <a:solidFill>
                  <a:schemeClr val="bg1"/>
                </a:solidFill>
                <a:latin typeface="Arial"/>
                <a:cs typeface="Arial"/>
              </a:rPr>
              <a:t>Wykład</a:t>
            </a: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 #VII – Wybrane przykłady i statystyki</a:t>
            </a:r>
            <a:endParaRPr sz="358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Mariott breach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409B-0C01-4978-A634-0C0C797DA9C7}"/>
              </a:ext>
            </a:extLst>
          </p:cNvPr>
          <p:cNvSpPr txBox="1"/>
          <p:nvPr/>
        </p:nvSpPr>
        <p:spPr>
          <a:xfrm>
            <a:off x="111002" y="5301753"/>
            <a:ext cx="12080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</a:p>
          <a:p>
            <a:r>
              <a:rPr lang="en-US" sz="2000">
                <a:hlinkClick r:id="rId2"/>
              </a:rPr>
              <a:t>https://hospitalitytech.com/ico-fines-marriott-international-inc-ps184m-failing-keep-customers-personal-data-secure</a:t>
            </a:r>
            <a:endParaRPr lang="en-US" sz="2000"/>
          </a:p>
          <a:p>
            <a:r>
              <a:rPr lang="en-US" sz="2000"/>
              <a:t>Raport: </a:t>
            </a:r>
            <a:r>
              <a:rPr lang="en-US" sz="200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https://ico.org.uk/media/action-weve-taken/mpns/2618524/marriott-international-inc-mpn-20201030.pdf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7C534-A12E-4F2F-AD8C-FA32464A507B}"/>
              </a:ext>
            </a:extLst>
          </p:cNvPr>
          <p:cNvSpPr txBox="1"/>
          <p:nvPr/>
        </p:nvSpPr>
        <p:spPr>
          <a:xfrm>
            <a:off x="508958" y="1259457"/>
            <a:ext cx="111108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Wyciek objął 339 milionów rekordów klientów (według szacunków) sieci hoteli Mariott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Przyczyną było włamanie do Starwood Hotels  Resorts Worldwide Inc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Incydent trwał od roku 2014 do 2018!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Dane obejmowały między innymi imiona, nazwiska, adresy email, numery telefonów, numery paszportów, czasy zameldowania/wymeldowania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 związku z niedopełnieniem obowiązków wynikających z RODO (ang. GDPR - General Data Protection Act), Mariott został ukarany przez ICO (Information Comissioner's Office) karą 18.3 milionów funtów brytyjskich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GDPR w UK zaczęło obowiązywać 25-go maja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Uproszczony przebieg ataku: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atak na aplikację webową, instalacja webshella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odnalezienie haseł pasujących do innych systemów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lateral movement, włamanie do bazy danych zawierającej rekordy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 raporcie ICO zwraca uwagę na niewystarczający monitoring zdarzeń bezpieczeństwa (niesprawny SIEM)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483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1774877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Mariott breach - konkluzje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317C1-6193-4729-9A6C-A8DAE9C1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36" y="1060476"/>
            <a:ext cx="8252020" cy="57324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009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Inne przykłady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409B-0C01-4978-A634-0C0C797DA9C7}"/>
              </a:ext>
            </a:extLst>
          </p:cNvPr>
          <p:cNvSpPr txBox="1"/>
          <p:nvPr/>
        </p:nvSpPr>
        <p:spPr>
          <a:xfrm>
            <a:off x="367223" y="1450717"/>
            <a:ext cx="112784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hlinkClick r:id="rId2"/>
              </a:rPr>
              <a:t>https://threatpost.com/millions-hotel-guests-worldwide-data-leak/161044/</a:t>
            </a:r>
          </a:p>
          <a:p>
            <a:r>
              <a:rPr lang="en-US" sz="2000">
                <a:hlinkClick r:id="rId2"/>
              </a:rPr>
              <a:t>https://threatpost.com/growdiaries-emails-passwords-cannabis-growers/160969/</a:t>
            </a:r>
          </a:p>
          <a:p>
            <a:r>
              <a:rPr lang="en-US" sz="2000">
                <a:hlinkClick r:id="rId2"/>
              </a:rPr>
              <a:t>https://krebsonsecurity.com/2013/10/adobe-breach-impacted-at-least-38-million-users/</a:t>
            </a:r>
          </a:p>
          <a:p>
            <a:r>
              <a:rPr lang="en-US" sz="2000">
                <a:hlinkClick r:id="rId2"/>
              </a:rPr>
              <a:t>https://www.csoonline.com/article/3132533/researcher-says-adult-friend-finder-vulnerable-to-file-inclusion-vulnerabilities.html</a:t>
            </a:r>
          </a:p>
          <a:p>
            <a:r>
              <a:rPr lang="en-US" sz="2000">
                <a:hlinkClick r:id="rId2"/>
              </a:rPr>
              <a:t>https://www.csoonline.com/article/2157782/security-awareness-raising-awareness-quickly-the-ebay-database-compromise.html</a:t>
            </a:r>
          </a:p>
          <a:p>
            <a:r>
              <a:rPr lang="en-US" sz="2000">
                <a:hlinkClick r:id="rId2"/>
              </a:rPr>
              <a:t>https://www.csoonline.com/article/3444488/equifax-data-breach-faq-what-happened-who-was-affected-what-was-the-impact.html</a:t>
            </a:r>
          </a:p>
          <a:p>
            <a:r>
              <a:rPr lang="en-US" sz="2000">
                <a:hlinkClick r:id="rId2"/>
              </a:rPr>
              <a:t>https://dubsmash.com/user-notice</a:t>
            </a:r>
          </a:p>
          <a:p>
            <a:r>
              <a:rPr lang="en-US" sz="2000">
                <a:hlinkClick r:id="rId2"/>
              </a:rPr>
              <a:t>https://www.csoonline.com/article/2935814/lessons-from-the-heartland-payment-systems-data-breach-redux.html</a:t>
            </a:r>
          </a:p>
          <a:p>
            <a:r>
              <a:rPr lang="en-US" sz="2000">
                <a:hlinkClick r:id="rId2"/>
              </a:rPr>
              <a:t>https://support.canva.com/contact/customer-support/may-24-security-incident-faqs/</a:t>
            </a:r>
          </a:p>
          <a:p>
            <a:r>
              <a:rPr lang="en-US" sz="2000">
                <a:hlinkClick r:id="rId2"/>
              </a:rPr>
              <a:t>https://github.com/nagwww/s3-leaks</a:t>
            </a:r>
            <a:endParaRPr lang="en-US" sz="2000"/>
          </a:p>
          <a:p>
            <a:r>
              <a:rPr lang="en-US" sz="2000">
                <a:hlinkClick r:id="rId3"/>
              </a:rPr>
              <a:t>https://www.techradar.com/news/what-is-elasticsearch-and-why-is-it-involved-in-so-many-data-leaks</a:t>
            </a:r>
            <a:endParaRPr lang="en-US" sz="2000"/>
          </a:p>
          <a:p>
            <a:r>
              <a:rPr lang="en-US" sz="2000">
                <a:hlinkClick r:id="rId4"/>
              </a:rPr>
              <a:t>https://cisomag.eccouncil.org/uprotected-elasticsearch-server-leaks-5-billion-records/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5732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Botnet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2853" y="1546586"/>
            <a:ext cx="107002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Duża ilość komputerów zainfekowanych tym samym trojanem (RAT - Remote Administration Tool), zarządzanym przez tego operatora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Zdalne zarządzanie zainfekowanym systemem to po prostu C&amp;C (Command and Control, C2 - w nomenklaturze ATT&amp;CK MATRIX)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Popularną formą takiej infrastruktury były trojany wyposażone w klienta IRC (Internet Relay Chat) -&gt; zarządzanie odbywało się poprzez dedykowany kanał (czatroom), gdzie operator siedział razem ze swoimi botami </a:t>
            </a:r>
            <a:r>
              <a:rPr lang="pl-PL"/>
              <a:t>😉</a:t>
            </a:r>
            <a:endParaRPr lang="en-US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DA28-4BCD-4D4B-AD6F-15702BEA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05" y="203722"/>
            <a:ext cx="1510495" cy="10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3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3B8351-E679-4B9A-8DA0-F4E3A8AD1E6A}"/>
              </a:ext>
            </a:extLst>
          </p:cNvPr>
          <p:cNvSpPr txBox="1"/>
          <p:nvPr/>
        </p:nvSpPr>
        <p:spPr>
          <a:xfrm>
            <a:off x="0" y="6488668"/>
            <a:ext cx="105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2"/>
              </a:rPr>
              <a:t>https://www.pandasecurity.com/en/mediacenter/src/uploads/2010/12/operationpayback_loic.png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ADDA0-FA8F-40F8-93A0-1197047B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4" y="0"/>
            <a:ext cx="10519750" cy="6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35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Botnet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73599" y="1329513"/>
            <a:ext cx="107002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Dzisiejsze botnety rzadko używają IRC jako kanału C2, ponieważ IRC jest: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łatwy w wykryciu (protokół jest obecnie bardzo rzadko wykorzystywany)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scentralizowany (architektura klient -&gt; serwer), co powoduje, że stosunkowo łatwo jest taki botnet zniszczyć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Aktualnie najpopularniejszym kanałem C2 jest HTTPS (również przy manualnym operowaniu niewielką liczbą implantów, jako przeciwieństwa botnetu), powodem jest popularność HTTPS w ruchu sieciowym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Jako C2 używane bywają też protokoły P2P oraz popularne serwisy dostępne po HTTP (np. github/media społecznościowe)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DA28-4BCD-4D4B-AD6F-15702BEA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05" y="203722"/>
            <a:ext cx="1510495" cy="10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DDoS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44060" y="1235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Rozproszony atak odmowy usługi (Distributed Denial of Service)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Popularny internetowy atak na dostępność (Availability) wybranego serwera/usługi/sieci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Polega na wysyłaniu maksymalnej osiągalnej ilości jakichkolwiek danych na adres celu, z jak największej ilości systemów komputerowych (dlatego atak nazywany jest rozproszonym)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Sumaryczna przepustowość wyjściowa komputerów użytych w ataku przekracza przepustowość wejściową celu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Efekt: cel jest efektywnie pozbawiony łączności z Internetem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Ataki DDoS przeprowadza się za pomocą botnetów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8586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Mirai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73599" y="1329513"/>
            <a:ext cx="107002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12 października 2016 znacząca część Internetu na wschodnim wybrzeżu USA stała się niedostępna w wyniku masowego ataku DDoS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Początkowo podejrzewano, że za atakiem stoi obce mocarstwo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Botnet Mirai został zbudowany z zainfekowanych urządzeń IoT (Internet of Things), przede wszystkim domowych routerów, poprzez masowe ataki próbujące uwierzytelnić się z domyślnie ustawionym hasłem (np. admin:admin)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19 września 2016 za pomocą Mirai zaatakowano OVH (DDoS)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Kilka dni później twócy opublikowali kod, by utrudnić atrybucję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Kod zawierał frazy po rosyjsku, celem zmylenia atrybucji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Według FBI, atak z 12 października był najprawdopodobniej wycelowany w należące do Microsoft serwery gier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Za botnetem stało kilku dwudziestolatków z USA (skazani w grudniu 2017 )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DA28-4BCD-4D4B-AD6F-15702BEA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05" y="203722"/>
            <a:ext cx="1510495" cy="1017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5011-BB70-42A6-97B2-2FDBB4D53748}"/>
              </a:ext>
            </a:extLst>
          </p:cNvPr>
          <p:cNvSpPr txBox="1"/>
          <p:nvPr/>
        </p:nvSpPr>
        <p:spPr>
          <a:xfrm>
            <a:off x="125491" y="5607756"/>
            <a:ext cx="1199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https://www.csoonline.com/article/3258748/the-mirai-botnet-explained-how-teen-scammers-and-cctv-cameras-almost-brought-down-the-internet.html</a:t>
            </a:r>
            <a:endParaRPr lang="en-US"/>
          </a:p>
          <a:p>
            <a:r>
              <a:rPr lang="pl-PL">
                <a:hlinkClick r:id="rId4"/>
              </a:rPr>
              <a:t>https://www.justice.gov/usao-nj/pr/justice-department-announces-charges-and-guilty-pleas-three-computer-crime-cases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4316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268765" cy="1321724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Ataki na klientów systemów płatniczych - trojany bankowe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110518" y="5711708"/>
            <a:ext cx="1208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br>
              <a:rPr lang="en-US" sz="2000"/>
            </a:br>
            <a:r>
              <a:rPr lang="en-US" sz="2000">
                <a:hlinkClick r:id="rId2"/>
              </a:rPr>
              <a:t>https://www.kaspersky.com/blog/the-big-four-banking-trojans/2956/</a:t>
            </a:r>
            <a:br>
              <a:rPr lang="en-US" sz="2000"/>
            </a:br>
            <a:r>
              <a:rPr lang="en-US" sz="2000">
                <a:hlinkClick r:id="rId3"/>
              </a:rPr>
              <a:t>https://www.welivesecurity.com/2020/09/02/kryptocibule-multitasking-multicurrency-cryptostealer/</a:t>
            </a:r>
            <a:r>
              <a:rPr lang="en-US" sz="2000"/>
              <a:t> </a:t>
            </a:r>
            <a:endParaRPr lang="en-US" sz="20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E866-4134-4219-A297-C5236930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937" y="119941"/>
            <a:ext cx="1693863" cy="1115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DB1F0-5CCC-4560-BBE3-14630945C8EA}"/>
              </a:ext>
            </a:extLst>
          </p:cNvPr>
          <p:cNvSpPr txBox="1"/>
          <p:nvPr/>
        </p:nvSpPr>
        <p:spPr>
          <a:xfrm>
            <a:off x="349536" y="1574517"/>
            <a:ext cx="111224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Trojany bankowe (ang. </a:t>
            </a:r>
            <a:r>
              <a:rPr lang="en-US" i="1"/>
              <a:t>banking trojans</a:t>
            </a:r>
            <a:r>
              <a:rPr lang="en-US"/>
              <a:t>) to malware stworzony z myślą o atakowaniu zwykłych użytkowników (systemy Windows, rzadziej MacOS)</a:t>
            </a:r>
          </a:p>
          <a:p>
            <a:r>
              <a:rPr lang="en-US"/>
              <a:t>Celem jest kradzież indywidualnych danych finansowych, np: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poświadczeń uwierzytelniających (identyfikator użytkownika oraz hasło/PIN) 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bankowości elektronicznej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serwisów płatniczych typu PayPal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poświadczeń uwierzytelniających płatności, tj. dane kart płatniczych: numer, miesiąc + rok ważności, kod CVV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podmienianie docelowych numerów kont w schowku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podmienianie  docelowych numerów kont w pamięci przeglądarki (Man In The Browser)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ostatnimi czasy grono to poszerzyło się o tzw. Crypto Stealery/Crypto Jackery, wykradające kryptowaluty: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poprzez podmianę adresu docelowego portfela w schowku / pamięci przeglądarki (Man In The Browser)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klucze do portfeli kryptowalut (np. BitCoin, LiteCoin, Ethereum, Monero)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danych uwierzytelniających do internetowych serwisów świadczących usługi kryptowalutowe, tj.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giełdy wymiany kryptowalut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kryptowalutowe portfele online</a:t>
            </a:r>
          </a:p>
        </p:txBody>
      </p:sp>
    </p:spTree>
    <p:extLst>
      <p:ext uri="{BB962C8B-B14F-4D97-AF65-F5344CB8AC3E}">
        <p14:creationId xmlns:p14="http://schemas.microsoft.com/office/powerpoint/2010/main" val="2081400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268765" cy="1321724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Grandoreio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110518" y="6337949"/>
            <a:ext cx="120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r>
              <a:rPr lang="en-US" sz="2000">
                <a:hlinkClick r:id="rId2"/>
              </a:rPr>
              <a:t>https://www.welivesecurity.com/2020/08/21/grandoreiro-banking-trojan-impersonates-spain-tax-agency/</a:t>
            </a:r>
            <a:endParaRPr lang="en-US" sz="20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E866-4134-4219-A297-C5236930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937" y="119941"/>
            <a:ext cx="1693863" cy="1115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4307C-E33F-4B54-86FA-FD35BF335FCE}"/>
              </a:ext>
            </a:extLst>
          </p:cNvPr>
          <p:cNvSpPr txBox="1"/>
          <p:nvPr/>
        </p:nvSpPr>
        <p:spPr>
          <a:xfrm>
            <a:off x="582654" y="1355744"/>
            <a:ext cx="10700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11-tego sierpnia 2020 wielu Hiszpanów otrzymało wiadomość email rzekomo pochodzącą od urzędu skarbowego (Agencia Tributaria) z adresu contato@acessofinanceiro.com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C8539-7BDC-45EE-AC9E-05EB0B87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2236296"/>
            <a:ext cx="7019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2187EED-4B2B-46C8-B803-F000C5D733D9}"/>
              </a:ext>
            </a:extLst>
          </p:cNvPr>
          <p:cNvSpPr txBox="1">
            <a:spLocks/>
          </p:cNvSpPr>
          <p:nvPr/>
        </p:nvSpPr>
        <p:spPr>
          <a:xfrm>
            <a:off x="771726" y="417564"/>
            <a:ext cx="10700239" cy="669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Podmiana witryny internetowej</a:t>
            </a:r>
            <a:endParaRPr lang="en-US" sz="4356" b="1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A20C2-EF3A-464C-B0F1-ECBF39AE6A3D}"/>
              </a:ext>
            </a:extLst>
          </p:cNvPr>
          <p:cNvSpPr txBox="1"/>
          <p:nvPr/>
        </p:nvSpPr>
        <p:spPr>
          <a:xfrm>
            <a:off x="771726" y="1339272"/>
            <a:ext cx="108568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Ang. </a:t>
            </a:r>
            <a:r>
              <a:rPr lang="en-US" sz="2400" i="1"/>
              <a:t>website defacement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Podmiana zawartości strony internetowej może nastąpić w wyniku: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włamania na serwer HTTP, na którym hostowana jest witryna,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włamania na jeden z serwerów HTTP, na którym hostowany jest jakiś element interfejsu witryny (np. skrypt JavaScript),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włamania do panelu administracyjnego zarządzającego treścią,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przejęcia kontroli nad domeną wskazującą na witrynę (i skonfigurowanie domeny tak, by wskazywała na kontrolowany przez atakującego adres IP),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znalezienia i wykorzystania luki typu Stored XSS (wstrzyknięcie kodu JavaScript)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Za tego typu incydentami najczęściej stoją: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tak zwani lone wolves (samotnicy mający motyw osobisty, np. zemsta),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hacktywiści (ideologia),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script kiddies (chęć popisania się).</a:t>
            </a:r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2043680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268765" cy="1321724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Grandoreio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110518" y="6337949"/>
            <a:ext cx="120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r>
              <a:rPr lang="en-US" sz="2000">
                <a:hlinkClick r:id="rId2"/>
              </a:rPr>
              <a:t>https://www.welivesecurity.com/2020/08/21/grandoreiro-banking-trojan-impersonates-spain-tax-agency/</a:t>
            </a:r>
            <a:endParaRPr lang="en-US" sz="20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E866-4134-4219-A297-C5236930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937" y="119941"/>
            <a:ext cx="1693863" cy="1115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4307C-E33F-4B54-86FA-FD35BF335FCE}"/>
              </a:ext>
            </a:extLst>
          </p:cNvPr>
          <p:cNvSpPr txBox="1"/>
          <p:nvPr/>
        </p:nvSpPr>
        <p:spPr>
          <a:xfrm>
            <a:off x="582654" y="1355744"/>
            <a:ext cx="10700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email zawierał link do archiwum ZIP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z treści wynikało, że w archiwum znajduje się dokument, w którym znajdują się detale dotyczące płatności, do wniesienia której rzekomo zobowiązany był odbiorca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w archiwum znajdował się plik wykonywalny w formacie MSI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F455F-1F89-470F-AEB1-19426D86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37" y="2729692"/>
            <a:ext cx="4829175" cy="354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4C5AE-2823-43AF-BF44-6DA55A6D7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12" y="2802760"/>
            <a:ext cx="6862878" cy="16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161925"/>
            <a:ext cx="11282722" cy="108751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Bezpośrednie ataki na instytucje finansowe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745880" y="1433096"/>
            <a:ext cx="1119285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W przeciwieństwie do zwykłych użytkowników, banki inwestują ogromne pieniądze w zabezpieczenia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Wobec tego, zgodnie z zasadą podążania ścieżką najmniejszego oporu, znacznie łatwiej włamać się do komputera klienta, niż do serwera banku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Włamanie do banku jest jednak </a:t>
            </a:r>
            <a:r>
              <a:rPr lang="en-US" sz="2300" u="sng"/>
              <a:t>znacznie bardziej opłacalne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Znanych jest wiele przypadków włamań do instytucji finansowych, gdzie przestępcy ukradli dane personalne klientów; </a:t>
            </a:r>
            <a:r>
              <a:rPr lang="en-US" sz="2300">
                <a:hlinkClick r:id="rId2"/>
              </a:rPr>
              <a:t>https://www.bleepingcomputer.com/news/security/gold-seller-jm-bullion-hacked-to-steal-customers-credit-cards/, </a:t>
            </a:r>
            <a:endParaRPr lang="en-US" sz="23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>
                <a:hlinkClick r:id="rId2"/>
              </a:rPr>
              <a:t>https://securityboulevard.com/2020/09/eterbase-exchange-hacked-hackers-stole-5-4-mn/</a:t>
            </a:r>
            <a:r>
              <a:rPr lang="en-US" sz="2300"/>
              <a:t>, </a:t>
            </a:r>
            <a:r>
              <a:rPr lang="en-US" sz="2300">
                <a:hlinkClick r:id="rId3"/>
              </a:rPr>
              <a:t>https://digitalguardian.com/blog/top-10-finserv-data-breaches</a:t>
            </a:r>
            <a:r>
              <a:rPr lang="en-US" sz="2300"/>
              <a:t>) - incydenty z kategorii wycieków danych.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Znane są jednak przypadki włamań, których następstwem było wyprowadzenie znacznych środków finansowych z banków!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9FE4A-EF91-4037-99DA-BD0904E7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793" y="-1"/>
            <a:ext cx="1435207" cy="10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9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161925"/>
            <a:ext cx="10700239" cy="108751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Bezpośrednie ataki na instytucje finansowe - Bangladesh 2016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E9B36-CC62-4E17-A701-770E1E25A0C6}"/>
              </a:ext>
            </a:extLst>
          </p:cNvPr>
          <p:cNvSpPr txBox="1"/>
          <p:nvPr/>
        </p:nvSpPr>
        <p:spPr>
          <a:xfrm>
            <a:off x="173226" y="6049744"/>
            <a:ext cx="117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</a:t>
            </a:r>
          </a:p>
          <a:p>
            <a:r>
              <a:rPr lang="en-US">
                <a:hlinkClick r:id="rId2"/>
              </a:rPr>
              <a:t>https://www.wired.com/2016/05/insane-81m-bangladesh-bank-heist-heres-know/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5BDFD-F4FA-406D-BDEF-DD0DBBFE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793" y="-1"/>
            <a:ext cx="1435207" cy="1087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54639A-2327-495F-A97E-756A6C46B842}"/>
              </a:ext>
            </a:extLst>
          </p:cNvPr>
          <p:cNvSpPr txBox="1"/>
          <p:nvPr/>
        </p:nvSpPr>
        <p:spPr>
          <a:xfrm>
            <a:off x="745880" y="1587260"/>
            <a:ext cx="111505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 lutym 2016 skradziono $101,000,000 z Banku  Centralnego Bangladeszu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Przeprowadzony został atak na system transferów międzynarodowych SWIFT (Society for Worldwide Interbank Financial Telecommunication)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4-tego lutego, posługując się danymi dostępowymi do jednego z kont SWIFT Banku Centralnego Bangladeszu, przestępcy wysłali 36 nieautoryzowanych żądań wypłaty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Kwota $81,000,000 została wyprowadzona do banku na Filipinach, kolejne $20,000,000 do banku w Manili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Konta docelowe zostały założone rok wcześniej (Maj 2015) i nie były używane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Transfer kolejnych $850,000,000 nie powiódł się z powodu błędu drukarki</a:t>
            </a:r>
            <a:endParaRPr lang="pl-PL" sz="2200"/>
          </a:p>
        </p:txBody>
      </p:sp>
    </p:spTree>
    <p:extLst>
      <p:ext uri="{BB962C8B-B14F-4D97-AF65-F5344CB8AC3E}">
        <p14:creationId xmlns:p14="http://schemas.microsoft.com/office/powerpoint/2010/main" val="105031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161925"/>
            <a:ext cx="10700239" cy="108751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Bezpośrednie ataki na instytucje finansowe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D100C3-1392-4C4C-8200-AA0BB490E01C}"/>
              </a:ext>
            </a:extLst>
          </p:cNvPr>
          <p:cNvSpPr/>
          <p:nvPr/>
        </p:nvSpPr>
        <p:spPr>
          <a:xfrm>
            <a:off x="745879" y="1680094"/>
            <a:ext cx="11244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Inne przykłady:</a:t>
            </a:r>
          </a:p>
          <a:p>
            <a:r>
              <a:rPr lang="pl-PL">
                <a:hlinkClick r:id="rId2"/>
              </a:rPr>
              <a:t>https://www.garlandtechnology.com/blog/how-hackers-stole-millions-from-banks</a:t>
            </a:r>
            <a:endParaRPr lang="en-US"/>
          </a:p>
          <a:p>
            <a:r>
              <a:rPr lang="pl-PL">
                <a:hlinkClick r:id="rId3"/>
              </a:rPr>
              <a:t>https://qz.com/1238297/a-hacker-alleged-to-have-stolen-e1-billion-from-bank-atms-was-arrested-in-alicante-spain/</a:t>
            </a:r>
            <a:endParaRPr lang="en-US"/>
          </a:p>
          <a:p>
            <a:r>
              <a:rPr lang="pl-PL">
                <a:hlinkClick r:id="rId3"/>
              </a:rPr>
              <a:t>https://www.reuters.com/article/us-russia-cyber-swift-idUSKCN1G00DV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3A17E-17BB-451F-B9FB-310C96A6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793" y="-1"/>
            <a:ext cx="1435207" cy="10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Coinmining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66976" y="1616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Wykorzystuje moc obliczeniową zainfekowanych komputerów do generowania kryptowalut (Bitcoin, Litecoin, Ethereum, Monero itp.) - ang. </a:t>
            </a:r>
            <a:r>
              <a:rPr lang="en-US" sz="2800" i="1"/>
              <a:t>cryptocurrency mining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Szkodliwość sprowadza się do kradzieży energii elektrycznej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Stosunkowo mało szkodliwa odmiana malware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Dystrybuowane na różne sposoby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automatyczne skanery Internetowe szukające podatności, słabych haseł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pliki w sieciach P2P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zainfekowane załączniki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zainfekowane instalatory popularnego oprogramownia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F8E6C-EF08-4126-AC63-F22E9E50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747" y="69734"/>
            <a:ext cx="1500188" cy="15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Coinmining - LemonDuck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66976" y="1616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Akytwny od grudnia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Działa na zasadzie robaka (zainfekowane systemy infekują następne - automatyczny lateral movement)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Aktualnie posiada 12 różnych metod dystrybucji (w tym słynnego exploita RCE na Microsoftowy protokół NetBIOS - EternalBlue (po tym, jak wyciekł z amerykańskiego NSA) - CVE-2017-0144, BlueKeep (RDP), wysyłanie maili z zainfekowanymi załącznikami, ataki brute force na hasła - SMB i RDP, również atakowanie usług Redis i Hadoop)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Posiada moduł wyłączający Windows Dendera...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... a także moduł wyłączający konkurencyjne kryptominery </a:t>
            </a:r>
            <a:r>
              <a:rPr lang="pl-PL"/>
              <a:t>😀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05437-B48D-4D38-8560-9BCE1C43BB19}"/>
              </a:ext>
            </a:extLst>
          </p:cNvPr>
          <p:cNvSpPr txBox="1"/>
          <p:nvPr/>
        </p:nvSpPr>
        <p:spPr>
          <a:xfrm>
            <a:off x="246185" y="6198577"/>
            <a:ext cx="998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Więcej na: </a:t>
            </a:r>
            <a:r>
              <a:rPr lang="en-US">
                <a:hlinkClick r:id="rId2"/>
              </a:rPr>
              <a:t>https://threatpost.com/lemon-duck-cryptocurrency-botnet/160046/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FBB8F-0D5B-4834-8DA6-8A52AC68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604" y="70669"/>
            <a:ext cx="2095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7" y="184651"/>
            <a:ext cx="10700239" cy="73837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Adware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504307" y="1072856"/>
            <a:ext cx="107002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Niechciane oprogramowanie, którego celem jest wymuszone wyświetlanie reklam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Najczęściej dystrybuowane jako dodatek do instalatorów popularnych darmowych programów (freeware)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Często występujące w formie inwazyjnych dodatków do przeglądarki udających wyszukiwarki (Search Toolbars), które automatycznie otwierają strony i popupy z reklamami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Sam adware, podobnie jak cryptominery, jest przykładem stosunkowo mało szkodliwego niechcianego oprogramownia (o ile </a:t>
            </a:r>
            <a:r>
              <a:rPr lang="en-US" sz="2800" b="1"/>
              <a:t>jedynie</a:t>
            </a:r>
            <a:r>
              <a:rPr lang="en-US" sz="2800"/>
              <a:t> wyświetla reklamy...)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58329-774F-4097-BB30-511EEDCE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4" y="41187"/>
            <a:ext cx="1857375" cy="13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7" y="85662"/>
            <a:ext cx="10700239" cy="73837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Adware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C9A90-3A3D-47CE-9C1E-0AF45837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16" y="824037"/>
            <a:ext cx="6989884" cy="59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7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B2070-6A71-4C95-A4E7-323D893A68F3}"/>
              </a:ext>
            </a:extLst>
          </p:cNvPr>
          <p:cNvSpPr txBox="1"/>
          <p:nvPr/>
        </p:nvSpPr>
        <p:spPr>
          <a:xfrm>
            <a:off x="590550" y="1096911"/>
            <a:ext cx="108555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Nielegalne markety (Darkweb)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Wśród nielegalnych artykułów i usług znaleźć można między innymi: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Exploity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Malware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Dane (osobowe, płatnicze, hasła, dane prywatne)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Dostęp do zhackowanych systemów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/>
              <a:t>Botnety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/>
              <a:t>Poszczególne systemy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82504-C017-4234-97B4-83E2EB2B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46" y="62619"/>
            <a:ext cx="2724055" cy="21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42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18139-E0FE-4678-A7D0-B7F25EAF1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8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0" y="6457890"/>
            <a:ext cx="11637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r>
              <a:rPr lang="en-US" sz="2000">
                <a:hlinkClick r:id="rId2"/>
              </a:rPr>
              <a:t>https://policja.pl/pol/aktualnosci/4627,Odpowie-za-wlamanie-na-strone-internetowa-policji.html </a:t>
            </a:r>
            <a:endParaRPr lang="en-US" sz="200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7C2B6B-10BD-4BAB-871E-E7EAD70EC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15264"/>
            <a:ext cx="9467273" cy="63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51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4D77-C9B2-4113-B8A4-73676E510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26" y="903720"/>
            <a:ext cx="11277399" cy="52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8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B1F6A-0BCA-482B-8451-A8D7CB61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" y="1096911"/>
            <a:ext cx="12192000" cy="44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91551-6889-46FB-BBDB-22A7B39A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3" y="845794"/>
            <a:ext cx="11315700" cy="51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7" y="184651"/>
            <a:ext cx="10700239" cy="73837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"Adware" -&gt; Spyware -&gt; Malware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504307" y="1072856"/>
            <a:ext cx="112861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Bardzo często niechciane oprogramowanie klasyfikowane jako </a:t>
            </a:r>
          </a:p>
          <a:p>
            <a:r>
              <a:rPr lang="en-US" sz="2800"/>
              <a:t>      Adware zawiera </a:t>
            </a:r>
            <a:r>
              <a:rPr lang="en-US" sz="2800" b="1"/>
              <a:t>dodatkowe, groźniejsze funkcjonalności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Spyware - zbieranie o podstawowych informacji o systemie i użytkowniku, co pozwala rozpoznać atrakcyjne cele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Sprzedaż innym aktorom zagrożeń i zbrojenie - często Adware wyposażony jest w moduł "zbrojący", tj. pozwalający na doinstalowanie dowolnego malware, co odbywa się selektywnie po rozpoznaniu atrakcyjnego celu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Dostęp do takiego systemu sprzedawany jest na czarnym rynku innej grupie przestępczej (wyższy zwrot inwestycji niż w przypadku wyświetlania reklam / kopania kryptowalut)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Dobrymi przykładami są DealPly oraz InstallCore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11B3C-F277-42BE-98A1-DE3089DA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542" y="0"/>
            <a:ext cx="1647458" cy="1592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B06385-C09C-43B9-94D3-7BBBF307CED4}"/>
              </a:ext>
            </a:extLst>
          </p:cNvPr>
          <p:cNvSpPr txBox="1"/>
          <p:nvPr/>
        </p:nvSpPr>
        <p:spPr>
          <a:xfrm>
            <a:off x="229717" y="6211669"/>
            <a:ext cx="1178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hlinkClick r:id="rId3"/>
              </a:rPr>
              <a:t>https://blog.trendmicro.com/trendlabs-security-intelligence/exposing-modular-adware-how-dealply-iserik-and-managex-persist-in-systems/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2279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7002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Atak polega na: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/>
              <a:t>włamaniu się do organizacji i przejęciu kontroli nad jak największą liczbą systemów w jak najkrótszym czasie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/>
              <a:t>zaszyfrowaniu wszystkich znajdujących się na nich plików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/>
              <a:t>wystosowaniu żądania zapłaty okupu (w kryptowalucie) w zamian za udostępnienie klucza deszyfrującego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Najpoważniejszy problem w cyberbezpieczeństwie w ostatnich latach z uwagi na jego powszechność i skalę strat, jakie powoduje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Jedną z metod ograniczania strat wynikających z ataków ransomware są regularnie wykonywane, odizolowane sieciowo kopie zapasowe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F9DE8-CADD-4E81-B14E-DC3B96F4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852" y="163565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7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972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Najsłynniejszym incydentem tego typu był robak WannaCry (Maj 2017)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Ofiarami były setki/tysiące organizacji na całym świecie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 samym brytyjskim NHS zainfekowanych zostało ponad 70 000 systemów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Do szybkiej infekcji systemów (automatyczny lateral movement) wykorzysywał słynnego exploita RCE na Microsoftowy protokół NetBIOS - EternalBlue (po tym, jak wyciekł z amerykańskiego NSA) - CVE-2017-0144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Operatorzy uzyskali ponad $387.000 okupu, powodując straty na ponad $4,000,000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7CD80-907C-457C-AFFD-5E8ECCFDA355}"/>
              </a:ext>
            </a:extLst>
          </p:cNvPr>
          <p:cNvSpPr txBox="1"/>
          <p:nvPr/>
        </p:nvSpPr>
        <p:spPr>
          <a:xfrm>
            <a:off x="99115" y="6143625"/>
            <a:ext cx="1148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https://securityintelligence.com/articles/wannacry-worm-ransomware-changed-cybersecurity/</a:t>
            </a:r>
            <a:br>
              <a:rPr lang="en-US"/>
            </a:br>
            <a:r>
              <a:rPr lang="en-US">
                <a:hlinkClick r:id="rId3"/>
              </a:rPr>
              <a:t>https://www.avast.com/c-eternalblue </a:t>
            </a:r>
            <a:endParaRPr lang="en-US">
              <a:highlight>
                <a:srgbClr val="FFFF00"/>
              </a:highlight>
            </a:endParaRPr>
          </a:p>
          <a:p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D64F-F5CB-4C9B-884A-795F463C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852" y="163565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as a Service (RaaS)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972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Wraz z rozwojem ransomware, pojawiła się koncepcja RaaS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Jest to model programu partnerskiego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Gang (twórcy i operatorzy ransomware) dzielą się okupem z partnerami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Partnerem może być każdy - otrzymuje prowizję za doprowadzenie do zainfekowania systemów, w dowolny sposób - poprzez dystrybucję w sieciach P2P, phishing, sabotaże wewnątrzorganizacyjne, włamania do systemów itd.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Gang zajmuje się negocjacjami i pobieraniem okupu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7CD80-907C-457C-AFFD-5E8ECCFDA355}"/>
              </a:ext>
            </a:extLst>
          </p:cNvPr>
          <p:cNvSpPr txBox="1"/>
          <p:nvPr/>
        </p:nvSpPr>
        <p:spPr>
          <a:xfrm>
            <a:off x="99115" y="6143625"/>
            <a:ext cx="1148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https://public.intel471.com/blog/revil-ransomware-interview-russian-osint-100-million/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D64F-F5CB-4C9B-884A-795F463C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522" y="117762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2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- Ryuk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Aktualnie najbardziej znany gang Ransomware, mający na koncie szereg poważnych incydentów, których ofiaramy padły duże organizacje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 uzyskaniu wstępnego dostępu (Phishing -&gt; Maldoc -&gt; Emotet -&gt; Trickbot), operatorzy obierają za cel zdobycie uprawnień administracyjnych w domenie ActiveDirectory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 przejęciu kontrolera domeny, funkcje administracyjne (Group Policy Objects) wykorzystane są do wdrożenia (dystrybucja &amp; uruchomienie) ransomware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Dochodzi do bardzo szybkiego zaszyfrowania danych na wszystkich serwerach i stacjach roboczych w domenie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A2E9C-261E-478A-8798-683DE524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852" y="163565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17539"/>
            <a:ext cx="9315450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- Ryuk - aktualny algorytm działania operatorów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A2E9C-261E-478A-8798-683DE524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7" y="117762"/>
            <a:ext cx="1776413" cy="1168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7A066-4F3B-41A3-B394-7B5AAA96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158"/>
            <a:ext cx="12192000" cy="5028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C5507-A4E2-47B6-A9CF-43EA5D342C38}"/>
              </a:ext>
            </a:extLst>
          </p:cNvPr>
          <p:cNvSpPr txBox="1"/>
          <p:nvPr/>
        </p:nvSpPr>
        <p:spPr>
          <a:xfrm>
            <a:off x="266700" y="6356926"/>
            <a:ext cx="1032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https://twitter.com/0xboogy/status/1324763565539184641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950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&amp; double extortion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585677"/>
            <a:ext cx="107002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Schemat double extortion polega na szantażu opublikowania wcześniej wykradzionych danych, jeśli firma odmówi zapłaty okupu za klucz deszyfrujący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W 2019 Maze, jako pierwsza z grup ransomware, otworzyła stronę udostępniającą dane wykradzione swoim ofiarom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Schemat stosowany jest aktualnie przez szereg grup; Ako, Avaddon, CLOP, Darkside, DoppelPaymer, Maze, Mespinoza (Pysa), Nefilim, NetWalker, RagnarLocker, REvil (Sodinokibi), Sekhmet, Conti (Ryuk)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Zdarza się, że ransomware jest tylko końcową fazą dłuższego wtargnięcia, którego głównym celem była kradzież danych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32F6C-A8EF-4CAC-BB91-931D4CDBA0C1}"/>
              </a:ext>
            </a:extLst>
          </p:cNvPr>
          <p:cNvSpPr txBox="1"/>
          <p:nvPr/>
        </p:nvSpPr>
        <p:spPr>
          <a:xfrm>
            <a:off x="341746" y="6105236"/>
            <a:ext cx="1110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https://www.zdnet.com/article/conti-ryuk-joins-the-ranks-of-ransomware-gangs-operating-data-leak-sites/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EDF62-964E-49D4-BAD7-A73996AE8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288" y="168482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Wyciek danych (ang. data breach)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1025" y="1271395"/>
            <a:ext cx="11239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Określenie to jest stosowane w odniesieniu zarówno do potwierdzonych jak i potencjalnych incydentów. Tzn:</a:t>
            </a:r>
          </a:p>
          <a:p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samo zaistnienie sytuacji, gdzie duże zbiory wrażliwych danych przechowywane są na niezabezpieczonych systemach (dostępnych w publicznym Internecie, niewymagających uwierzytelnienia) </a:t>
            </a:r>
            <a:r>
              <a:rPr lang="en-US" sz="2600" u="sng"/>
              <a:t>stanowi przesłankę, że doszło wycieku</a:t>
            </a:r>
            <a:r>
              <a:rPr lang="en-US" sz="2600"/>
              <a:t>, czyli </a:t>
            </a:r>
            <a:r>
              <a:rPr lang="en-US" sz="2600" u="sng"/>
              <a:t>potencjalny wyciek danych</a:t>
            </a:r>
            <a:r>
              <a:rPr lang="en-US" sz="2600"/>
              <a:t>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potwierdzonych wycieków danych, tj. gdy wiemy, że wrażliwe dane faktycznie dostały się w niepowołane ręce.</a:t>
            </a:r>
          </a:p>
        </p:txBody>
      </p:sp>
    </p:spTree>
    <p:extLst>
      <p:ext uri="{BB962C8B-B14F-4D97-AF65-F5344CB8AC3E}">
        <p14:creationId xmlns:p14="http://schemas.microsoft.com/office/powerpoint/2010/main" val="3965307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0"/>
            <a:ext cx="11326489" cy="125540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Pierwszy oficjalnie odnotowany zgon spowodowany Ransomware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1D8A5-22D1-4735-AD88-F5A0D6C08818}"/>
              </a:ext>
            </a:extLst>
          </p:cNvPr>
          <p:cNvSpPr txBox="1"/>
          <p:nvPr/>
        </p:nvSpPr>
        <p:spPr>
          <a:xfrm>
            <a:off x="173345" y="6301952"/>
            <a:ext cx="1192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2"/>
              </a:rPr>
              <a:t>https://www.bleepingcomputer.com/news/security/ransomware-attack-at-german-hospital-leads-to-death-of-patient/</a:t>
            </a:r>
            <a:endParaRPr lang="pl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6823A-0345-4DE4-AEFE-08DEB71C8656}"/>
              </a:ext>
            </a:extLst>
          </p:cNvPr>
          <p:cNvSpPr txBox="1"/>
          <p:nvPr/>
        </p:nvSpPr>
        <p:spPr>
          <a:xfrm>
            <a:off x="877454" y="1727199"/>
            <a:ext cx="1097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10-tego września Szpital Uniwersytecki w Dusseldorfie padł ofiarą ataku ransomware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Utrudnienia wywołane atakiem spowodowały, że karetka transportująca do szpitala pacjenta w ciężkim stanie, chorego na COVID-19, musiała zmienić kurs, podejmując próbę dostarczenia go do innej, bardziej oddalonej placówki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Pacjent zmarł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Atakujący nie wiedzieli, że celem ich ataku padł szpital, po otrzymaniu tej informacji przekazali klucz deszyfrujący bez okupu</a:t>
            </a:r>
          </a:p>
        </p:txBody>
      </p:sp>
    </p:spTree>
    <p:extLst>
      <p:ext uri="{BB962C8B-B14F-4D97-AF65-F5344CB8AC3E}">
        <p14:creationId xmlns:p14="http://schemas.microsoft.com/office/powerpoint/2010/main" val="2531188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Sextortion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44060" y="1178170"/>
            <a:ext cx="1070023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Szantaże rozsyłane drogą mailową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W treści szantażyści twierdzą, że są w posiadaniu nagrań z wbudowanej w laptopa kamery, wykonanych podczas oglądania przez ofiarę treści pornograficznych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Dla nadania wiarygodności szantażowi, jako rzekomy dowód włamania do komputera podają w mailu hasło należące do ofiary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Hasło pochodzi z innego źródła (jakiegokolwiek publicznego wycieku bazy danych, z któregokolwiek serwisu - aktualnie takie wycieki można znaleźć np. na </a:t>
            </a:r>
            <a:r>
              <a:rPr lang="en-US" sz="2400">
                <a:hlinkClick r:id="rId2"/>
              </a:rPr>
              <a:t>https://scylla.sh</a:t>
            </a:r>
            <a:r>
              <a:rPr lang="en-US" sz="24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Taktyka ta wykorzystuje fakt, że większość/bardzo wielu ludzi stosuje to samo hasło w różnych miejscach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Obecność swojego adresu na tego typu liście można sprawdzić w serwisie </a:t>
            </a:r>
            <a:r>
              <a:rPr lang="en-US" sz="2400">
                <a:hlinkClick r:id="rId3"/>
              </a:rPr>
              <a:t>https://haveibeenpwned.com/ </a:t>
            </a:r>
            <a:endParaRPr lang="en-US" sz="240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66BEE-5DD8-4AF1-8CA8-4455926CFFDA}"/>
              </a:ext>
            </a:extLst>
          </p:cNvPr>
          <p:cNvSpPr txBox="1"/>
          <p:nvPr/>
        </p:nvSpPr>
        <p:spPr>
          <a:xfrm>
            <a:off x="397164" y="6345381"/>
            <a:ext cx="1092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https://www.welivesecurity.com/2020/04/30/new-sextortion-scam-claims-know-your-password/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5126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Sextortion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66BEE-5DD8-4AF1-8CA8-4455926CFFDA}"/>
              </a:ext>
            </a:extLst>
          </p:cNvPr>
          <p:cNvSpPr txBox="1"/>
          <p:nvPr/>
        </p:nvSpPr>
        <p:spPr>
          <a:xfrm>
            <a:off x="397164" y="6096000"/>
            <a:ext cx="1092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2"/>
              </a:rPr>
              <a:t>https://www.welivesecurity.com/2020/04/30/new-sextortion-scam-claims-know-your-password/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3D30-3933-4306-8AEC-4731F62A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66" y="1204624"/>
            <a:ext cx="8497889" cy="46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34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Business Email Compromise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354532" y="5817888"/>
            <a:ext cx="1073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</a:p>
          <a:p>
            <a:r>
              <a:rPr lang="en-US">
                <a:hlinkClick r:id="rId2"/>
              </a:rPr>
              <a:t>https://www.fbi.gov/scams-and-safety/common-scams-and-crimes/business-email-compromise</a:t>
            </a:r>
            <a:endParaRPr lang="en-US"/>
          </a:p>
          <a:p>
            <a:r>
              <a:rPr lang="en-US">
                <a:hlinkClick r:id="rId3"/>
              </a:rPr>
              <a:t>https://www.infosecurity-magazine.com/news/fbi-bec-losses-soared-to-18/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9784A-0F21-4E6B-8090-AA214AC2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071" y="116782"/>
            <a:ext cx="1819275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347A9-C6EF-44B8-A5F5-BDA67B2968A8}"/>
              </a:ext>
            </a:extLst>
          </p:cNvPr>
          <p:cNvSpPr txBox="1"/>
          <p:nvPr/>
        </p:nvSpPr>
        <p:spPr>
          <a:xfrm>
            <a:off x="563417" y="1237673"/>
            <a:ext cx="110005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Schemat znany również pod nazwą EAC (Email Account Compromise)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Wyłudzenie znacznych środków pieniężnych w formie przelewu, z wykorzystaniem </a:t>
            </a:r>
          </a:p>
          <a:p>
            <a:r>
              <a:rPr lang="en-US" sz="2100"/>
              <a:t>     poczty elektronicznej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Jedno z najbardziej skutecznych i dotkliwych w skutkach oszustw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Celem zazwyczaj padają pracownicy działu inansów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Może przybierać różne scenariusze, np: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/>
              <a:t>partner biznesowy/dostawca wysyła naszej organizacji fakturę z "nowego adresu email"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/>
              <a:t>prezes firmy instruuje asystentkę, by wykonała przelew na znaczną kwotę, argumentowany pilną potrzebą biznesową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Często podszywanie się ma miejsce z wykorzystaniem adresów email nienależących do podmiotu, który jest impersonowany ("nowy adres email")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Zdarza się jednak (i ten scenariusz jest najbardziej groźny, bo najbardziej wiarygodny - więc i skuteczny!), że użyta skrzynka email jest w rękach przestępcy (została shackowana)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/>
              <a:t>W samych USA szacowane straty w wyniku BEC w 2019 szacowane są na prawie $2,000,000,000</a:t>
            </a:r>
            <a:endParaRPr lang="pl-PL" sz="2100"/>
          </a:p>
        </p:txBody>
      </p:sp>
    </p:spTree>
    <p:extLst>
      <p:ext uri="{BB962C8B-B14F-4D97-AF65-F5344CB8AC3E}">
        <p14:creationId xmlns:p14="http://schemas.microsoft.com/office/powerpoint/2010/main" val="1653104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2898"/>
            <a:ext cx="11097491" cy="118026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Business Email Compromise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354532" y="6255770"/>
            <a:ext cx="96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https://www.infosecurity-magazine.com/news/scammers-maga-hat-vendors-steal/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9784A-0F21-4E6B-8090-AA214AC2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071" y="116782"/>
            <a:ext cx="1819275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E389A-D6A0-46B9-9DB3-4100DC0D5C5F}"/>
              </a:ext>
            </a:extLst>
          </p:cNvPr>
          <p:cNvSpPr txBox="1"/>
          <p:nvPr/>
        </p:nvSpPr>
        <p:spPr>
          <a:xfrm>
            <a:off x="789709" y="1753985"/>
            <a:ext cx="933902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22-go października 2020 partia Republikańska w Winsconsin padła ofiarą ataku phishingowego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Przestępcy podszyli się pod istniejących producentów czapek i innych gadżetów promujących kampanię wyborczą Donalda Trumpa, wysyłając podrobione faktury z podstawionymi numerami kont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Atakujący wykazali spory poziom znajomości procedur i kontrahentów, co sugeruje wcześniejsze uzyskanie dostępu do skrzynki pocztowej osoby zaangażowanej w kampanię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Łupem padły miliony dolarów (i w konsekwencji w pewnym stopniu sama kampania)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6871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5" y="166998"/>
            <a:ext cx="12212516" cy="169691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Supply chain compromise -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smartfony z preinstalowanym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malware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202222" y="6330462"/>
            <a:ext cx="1070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https://news.hitb.org/content/chinese-smartphone-maker-selling-devices-malware-pre-installed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BD0F-19AC-442C-93F2-AD6E9F1BDE4D}"/>
              </a:ext>
            </a:extLst>
          </p:cNvPr>
          <p:cNvSpPr txBox="1"/>
          <p:nvPr/>
        </p:nvSpPr>
        <p:spPr>
          <a:xfrm>
            <a:off x="448408" y="1969477"/>
            <a:ext cx="1129518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W marcu 2019 researcherzy z firmy Secure-D odkryli preinstalowany malware na smartfonach od chińskiego producenta Transsion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Telefony w Etiopii, Kameronie, Egipcie, Ganie, Afryce południowej i 14 innych krajach rejestrowały abonentów w płatnych subskrypcjach bez ich wiedzy i zgody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Aplikacje mobilne odpowiedzialne za tę aktywność były preinstalowane z systemem Android dostarczonym na urządzeniach (nie były obecne w żadnym oficjalnym sklepie z aplikacjami mobilnymi)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Ilość dotkniętych urządzeń szacuje się na ponad 200 000</a:t>
            </a:r>
            <a:endParaRPr lang="pl-PL" sz="2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0DF4B-FF29-432B-9394-1E2EE6813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853" y="107442"/>
            <a:ext cx="2891362" cy="10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1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" y="158206"/>
            <a:ext cx="12212516" cy="161778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Supply chain compromise -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malware w oprogramowaniu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podatkowym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202222" y="6330462"/>
            <a:ext cx="1070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https://www.infosecurity-magazine.com/news/fbicisa-warn-us-firms/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BD0F-19AC-442C-93F2-AD6E9F1BDE4D}"/>
              </a:ext>
            </a:extLst>
          </p:cNvPr>
          <p:cNvSpPr txBox="1"/>
          <p:nvPr/>
        </p:nvSpPr>
        <p:spPr>
          <a:xfrm>
            <a:off x="448408" y="1872762"/>
            <a:ext cx="1129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Golden Tax jest oprogramowaniem, do którego instalacji chińskie banki zmuszają zagraniczne firmy operujące  na terenie Chin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W czerwcu 2019 researcherzy z Trustwave ostrzegli o odkrytych przez siebie backdoorach w oprogramowaniu Golden Tax  (nadali im nazwy GoldenSpy oraz GoldenHelper)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Kilka dni po publikacji odkryto program deinstalujący, zacierający ślady po backdoorze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FBI i CISA wydały ostrzeżenie dla amerykańskich firm operujących w Chinach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195BB-96A1-4B34-81B7-7898D50F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061" y="77482"/>
            <a:ext cx="2891362" cy="10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9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77" y="209745"/>
            <a:ext cx="11048972" cy="1117938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Watering hole attacks with 0days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D9BAB-E9A5-4F24-965E-6E583466A751}"/>
              </a:ext>
            </a:extLst>
          </p:cNvPr>
          <p:cNvSpPr txBox="1"/>
          <p:nvPr/>
        </p:nvSpPr>
        <p:spPr>
          <a:xfrm>
            <a:off x="266008" y="5827222"/>
            <a:ext cx="9651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br>
              <a:rPr lang="en-US"/>
            </a:br>
            <a:r>
              <a:rPr lang="en-US">
                <a:hlinkClick r:id="rId2"/>
              </a:rPr>
              <a:t>https://support.apple.com/en-us/HT211929</a:t>
            </a:r>
            <a:br>
              <a:rPr lang="en-US"/>
            </a:br>
            <a:r>
              <a:rPr lang="pl-PL">
                <a:hlinkClick r:id="rId3"/>
              </a:rPr>
              <a:t>https://www.zdnet.com/article/apple-fixes-three-ios-zero-days-exploited-in-the-wild/</a:t>
            </a:r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4F354-6749-4B74-BD13-B36A4952A1CA}"/>
              </a:ext>
            </a:extLst>
          </p:cNvPr>
          <p:cNvSpPr txBox="1"/>
          <p:nvPr/>
        </p:nvSpPr>
        <p:spPr>
          <a:xfrm>
            <a:off x="931025" y="1535502"/>
            <a:ext cx="1061535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5-go Listopada 2020 Apple opublikował aktualizacje adresujące trzy podatności w iOS: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/>
              <a:t>CVE-2020-27930 (zdalne wykonanie kodu w przeglądarce),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/>
              <a:t>CVE-2020-27950 (wyciek pamięci),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/>
              <a:t>CVE-2020-27932 (eskalacja uprawnień w jądrze),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Podatności tworzą łańcuch (ang. </a:t>
            </a:r>
            <a:r>
              <a:rPr lang="en-US" sz="2300" i="1"/>
              <a:t>chain</a:t>
            </a:r>
            <a:r>
              <a:rPr lang="en-US" sz="2300"/>
              <a:t>), który pozwala na zdalne przejęcie kontroli nad urządzeniem po odwiedzeniu przez ofiarę specjalnie spreparowanej strony internetowej (kliknięcie w link lub kontrola nad stroną naturalnie odwiedzaną przez grupę docelową)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Podatności zostały zgłoszone przez Researcherów z Google Project Zero, którzy odkryli je w formie aktywnie wykorzystywanyych exploitów (ang. </a:t>
            </a:r>
            <a:r>
              <a:rPr lang="en-US" sz="2300" i="1"/>
              <a:t>in the wild exploitation</a:t>
            </a:r>
            <a:r>
              <a:rPr lang="en-US" sz="2300"/>
              <a:t>)</a:t>
            </a:r>
            <a:endParaRPr lang="pl-PL" sz="2300"/>
          </a:p>
        </p:txBody>
      </p:sp>
    </p:spTree>
    <p:extLst>
      <p:ext uri="{BB962C8B-B14F-4D97-AF65-F5344CB8AC3E}">
        <p14:creationId xmlns:p14="http://schemas.microsoft.com/office/powerpoint/2010/main" val="211529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Stuxnet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D088E-AC56-442F-9FE8-331BDFB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94" y="70225"/>
            <a:ext cx="2140874" cy="1778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B43E9-0C5D-4CE5-B85D-3A71DCA870F0}"/>
              </a:ext>
            </a:extLst>
          </p:cNvPr>
          <p:cNvSpPr txBox="1"/>
          <p:nvPr/>
        </p:nvSpPr>
        <p:spPr>
          <a:xfrm>
            <a:off x="817793" y="1434854"/>
            <a:ext cx="1013006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Wysoce zaawansowany robak (malware)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Światło dzienne po raz pierwszy ujrzał w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Wytworzony co najmniej w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Stworzony w celu zniszczenia infrastruktury irańskiego programu nuklearnego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Zainfekował co najmniej 14 lokalizacji w Iranie (w tym jedną przeznaczoną do wzbogacania uranu)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Działał w trzech fazach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infekcja systemów Windows, replikacja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infekcja oprogramowania Siemens Step 7 (używanego do programowania sprzętu kontrolującego ICS - Industrial Control Systems)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infekcja programowalnych kontrolerów 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 ten sposób robak był w stanie przedostać się do systemów odizolowanych od Internetu/sieci (ang. </a:t>
            </a:r>
            <a:r>
              <a:rPr lang="en-US" sz="2200" i="1"/>
              <a:t>airgapped</a:t>
            </a:r>
            <a:r>
              <a:rPr lang="en-US" sz="22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Autorzy nie zostali oficjalnie zidentyfikowani, przypuszczenia padają na Mossad &amp; CIA/NSA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1779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Stuxnet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D088E-AC56-442F-9FE8-331BDFB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94" y="70225"/>
            <a:ext cx="2140874" cy="177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A9F081-EB7D-4746-BC4C-C61B70F5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60" y="1087515"/>
            <a:ext cx="7589520" cy="5209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8B563-F67F-479D-B135-FA3E866CB048}"/>
              </a:ext>
            </a:extLst>
          </p:cNvPr>
          <p:cNvSpPr txBox="1"/>
          <p:nvPr/>
        </p:nvSpPr>
        <p:spPr>
          <a:xfrm>
            <a:off x="99752" y="6467302"/>
            <a:ext cx="986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https://spectrum.ieee.org/telecom/security/the-real-story-of-stuxnet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194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Potencjalny wyciek danych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1025" y="1271395"/>
            <a:ext cx="112395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Bardzo wiele potencjalnych wycieków (tj. samego faktu dostępności danych) jest wynikiem niedopatrzenia/niekompetencji.</a:t>
            </a:r>
          </a:p>
          <a:p>
            <a:endParaRPr lang="en-US" sz="2500"/>
          </a:p>
          <a:p>
            <a:r>
              <a:rPr lang="en-US" sz="2500"/>
              <a:t>Nigdyś takie przypadki stanowiły przede wszystkim: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serwery HTTP z włączonym listingiem katalogów,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publicznie dostępne (guest acesss) sieciowe systemy plików (NFS, NetBIOS),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serwery FTP akceptujące anonimowy dostęp (anonymous:anonymous).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/>
          </a:p>
          <a:p>
            <a:r>
              <a:rPr lang="en-US" sz="2500"/>
              <a:t>Dziś są to przede wszystkim: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niezabezpieczone bazy danych, szczególnie Elasticsearch,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inne niezabezpieczone zasoby chmurowe (szczególnie Amazon S3 Buckets).</a:t>
            </a:r>
          </a:p>
          <a:p>
            <a:endParaRPr lang="en-US" sz="2500"/>
          </a:p>
          <a:p>
            <a:r>
              <a:rPr lang="en-US" sz="2500"/>
              <a:t>Najczęściej takie sytuacje odkrywane są przypadkowo/zgłaszane przez researcherów/bounty hunterów.</a:t>
            </a:r>
            <a:endParaRPr lang="pl-PL" sz="2500"/>
          </a:p>
        </p:txBody>
      </p:sp>
    </p:spTree>
    <p:extLst>
      <p:ext uri="{BB962C8B-B14F-4D97-AF65-F5344CB8AC3E}">
        <p14:creationId xmlns:p14="http://schemas.microsoft.com/office/powerpoint/2010/main" val="4036933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96" y="2759049"/>
            <a:ext cx="9743873" cy="669951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Trendy, statystyki, metryki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42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01" y="112764"/>
            <a:ext cx="10974157" cy="1115961"/>
          </a:xfrm>
        </p:spPr>
        <p:txBody>
          <a:bodyPr/>
          <a:lstStyle/>
          <a:p>
            <a:pPr algn="ctr">
              <a:defRPr/>
            </a:pP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Podstawowe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metryki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A0F9-40B8-4C2F-A506-7CAD4ECABE89}"/>
              </a:ext>
            </a:extLst>
          </p:cNvPr>
          <p:cNvSpPr txBox="1"/>
          <p:nvPr/>
        </p:nvSpPr>
        <p:spPr>
          <a:xfrm>
            <a:off x="762201" y="1380392"/>
            <a:ext cx="111518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MTTD</a:t>
            </a:r>
            <a:r>
              <a:rPr lang="en-US" sz="2800" dirty="0"/>
              <a:t> - Mean Time to Detect - </a:t>
            </a:r>
            <a:r>
              <a:rPr lang="en-US" sz="2800" dirty="0" err="1"/>
              <a:t>średni</a:t>
            </a:r>
            <a:r>
              <a:rPr lang="en-US" sz="2800" dirty="0"/>
              <a:t>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upływa</a:t>
            </a:r>
            <a:r>
              <a:rPr lang="en-US" sz="2800" dirty="0"/>
              <a:t> od </a:t>
            </a:r>
            <a:r>
              <a:rPr lang="en-US" sz="2800" dirty="0" err="1"/>
              <a:t>powstania</a:t>
            </a:r>
            <a:r>
              <a:rPr lang="en-US" sz="2800" dirty="0"/>
              <a:t> </a:t>
            </a:r>
            <a:r>
              <a:rPr lang="en-US" sz="2800" dirty="0" err="1"/>
              <a:t>incydentu</a:t>
            </a:r>
            <a:r>
              <a:rPr lang="en-US" sz="2800" dirty="0"/>
              <a:t> do </a:t>
            </a:r>
            <a:r>
              <a:rPr lang="en-US" sz="2800" dirty="0" err="1"/>
              <a:t>jego</a:t>
            </a:r>
            <a:r>
              <a:rPr lang="en-US" sz="2800" dirty="0"/>
              <a:t> </a:t>
            </a:r>
            <a:r>
              <a:rPr lang="en-US" sz="2800" dirty="0" err="1"/>
              <a:t>wykrycia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MTTR</a:t>
            </a:r>
            <a:r>
              <a:rPr lang="en-US" sz="2800" dirty="0"/>
              <a:t> - Mean Time To Respond/Remediate - </a:t>
            </a:r>
            <a:r>
              <a:rPr lang="en-US" sz="2800" dirty="0" err="1"/>
              <a:t>średni</a:t>
            </a:r>
            <a:r>
              <a:rPr lang="en-US" sz="2800" dirty="0"/>
              <a:t>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upływa</a:t>
            </a:r>
            <a:r>
              <a:rPr lang="en-US" sz="2800" dirty="0"/>
              <a:t> od </a:t>
            </a:r>
            <a:r>
              <a:rPr lang="en-US" sz="2800" dirty="0" err="1"/>
              <a:t>powstania</a:t>
            </a:r>
            <a:r>
              <a:rPr lang="en-US" sz="2800" dirty="0"/>
              <a:t> </a:t>
            </a:r>
            <a:r>
              <a:rPr lang="en-US" sz="2800" dirty="0" err="1"/>
              <a:t>incydentu</a:t>
            </a:r>
            <a:r>
              <a:rPr lang="en-US" sz="2800" dirty="0"/>
              <a:t> do </a:t>
            </a:r>
            <a:r>
              <a:rPr lang="en-US" sz="2800" dirty="0" err="1"/>
              <a:t>jego</a:t>
            </a:r>
            <a:r>
              <a:rPr lang="en-US" sz="2800" dirty="0"/>
              <a:t> </a:t>
            </a:r>
            <a:r>
              <a:rPr lang="en-US" sz="2800" dirty="0" err="1"/>
              <a:t>zaadresowania</a:t>
            </a:r>
            <a:r>
              <a:rPr lang="en-US" sz="2800" dirty="0"/>
              <a:t> (</a:t>
            </a:r>
            <a:r>
              <a:rPr lang="en-US" sz="2800" dirty="0" err="1"/>
              <a:t>tj</a:t>
            </a:r>
            <a:r>
              <a:rPr lang="en-US" sz="2800" dirty="0"/>
              <a:t>. </a:t>
            </a:r>
            <a:r>
              <a:rPr lang="en-US" sz="2800" dirty="0" err="1"/>
              <a:t>zareagowania</a:t>
            </a:r>
            <a:r>
              <a:rPr lang="en-US" sz="2800" dirty="0"/>
              <a:t> w </a:t>
            </a:r>
            <a:r>
              <a:rPr lang="en-US" sz="2800" dirty="0" err="1"/>
              <a:t>sposób</a:t>
            </a:r>
            <a:r>
              <a:rPr lang="en-US" sz="2800" dirty="0"/>
              <a:t> </a:t>
            </a:r>
            <a:r>
              <a:rPr lang="en-US" sz="2800" dirty="0" err="1"/>
              <a:t>eliminujący</a:t>
            </a:r>
            <a:r>
              <a:rPr lang="en-US" sz="2800" dirty="0"/>
              <a:t> </a:t>
            </a:r>
            <a:r>
              <a:rPr lang="en-US" sz="2800" dirty="0" err="1"/>
              <a:t>zagrożenie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Dwell time</a:t>
            </a:r>
            <a:r>
              <a:rPr lang="en-US" sz="2800" dirty="0"/>
              <a:t> - </a:t>
            </a:r>
            <a:r>
              <a:rPr lang="en-US" sz="2800" dirty="0" err="1"/>
              <a:t>średni</a:t>
            </a:r>
            <a:r>
              <a:rPr lang="en-US" sz="2800" dirty="0"/>
              <a:t>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upływa</a:t>
            </a:r>
            <a:r>
              <a:rPr lang="en-US" sz="2800" dirty="0"/>
              <a:t> od </a:t>
            </a:r>
            <a:r>
              <a:rPr lang="en-US" sz="2800" dirty="0" err="1"/>
              <a:t>wystąpienia</a:t>
            </a:r>
            <a:r>
              <a:rPr lang="en-US" sz="2800" dirty="0"/>
              <a:t> </a:t>
            </a:r>
            <a:r>
              <a:rPr lang="en-US" sz="2800" dirty="0" err="1"/>
              <a:t>incydentu</a:t>
            </a:r>
            <a:r>
              <a:rPr lang="en-US" sz="2800" dirty="0"/>
              <a:t> do </a:t>
            </a:r>
            <a:r>
              <a:rPr lang="en-US" sz="2800" dirty="0" err="1"/>
              <a:t>jego</a:t>
            </a:r>
            <a:r>
              <a:rPr lang="en-US" sz="2800" dirty="0"/>
              <a:t> </a:t>
            </a:r>
            <a:r>
              <a:rPr lang="en-US" sz="2800" dirty="0" err="1"/>
              <a:t>wyeliminowania</a:t>
            </a:r>
            <a:r>
              <a:rPr lang="en-US" sz="2800" dirty="0"/>
              <a:t> (MTTD + MTTR)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Breakout </a:t>
            </a:r>
            <a:r>
              <a:rPr lang="en-US" sz="2800" b="1" dirty="0"/>
              <a:t>speed </a:t>
            </a:r>
            <a:r>
              <a:rPr lang="en-US" sz="2800" dirty="0"/>
              <a:t>-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zajmuje</a:t>
            </a:r>
            <a:r>
              <a:rPr lang="en-US" sz="2800" dirty="0"/>
              <a:t> </a:t>
            </a:r>
            <a:r>
              <a:rPr lang="en-US" sz="2800" dirty="0" err="1"/>
              <a:t>intruzowi</a:t>
            </a:r>
            <a:r>
              <a:rPr lang="en-US" sz="2800" dirty="0"/>
              <a:t> </a:t>
            </a:r>
            <a:r>
              <a:rPr lang="en-US" sz="2800" dirty="0" err="1"/>
              <a:t>przejście</a:t>
            </a:r>
            <a:r>
              <a:rPr lang="en-US" sz="2800" dirty="0"/>
              <a:t> do </a:t>
            </a:r>
            <a:r>
              <a:rPr lang="en-US" sz="2800" dirty="0" err="1"/>
              <a:t>fazy</a:t>
            </a:r>
            <a:r>
              <a:rPr lang="en-US" sz="2800" dirty="0"/>
              <a:t> Lateral movement po </a:t>
            </a:r>
            <a:r>
              <a:rPr lang="en-US" sz="2800" dirty="0" err="1"/>
              <a:t>uzyskaniu</a:t>
            </a:r>
            <a:r>
              <a:rPr lang="en-US" sz="2800" dirty="0"/>
              <a:t> </a:t>
            </a:r>
            <a:r>
              <a:rPr lang="en-US" sz="2800" dirty="0" err="1"/>
              <a:t>pierwotnego</a:t>
            </a:r>
            <a:r>
              <a:rPr lang="en-US" sz="2800" dirty="0"/>
              <a:t> </a:t>
            </a:r>
            <a:r>
              <a:rPr lang="en-US" sz="2800" dirty="0" err="1"/>
              <a:t>dostępu</a:t>
            </a:r>
            <a:r>
              <a:rPr lang="en-US" sz="2800" dirty="0"/>
              <a:t> (Initial access)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99198-DED4-4202-A24C-2FD346DA6F4A}"/>
              </a:ext>
            </a:extLst>
          </p:cNvPr>
          <p:cNvSpPr txBox="1"/>
          <p:nvPr/>
        </p:nvSpPr>
        <p:spPr>
          <a:xfrm>
            <a:off x="18808" y="5657671"/>
            <a:ext cx="12460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Źródła</a:t>
            </a:r>
            <a:r>
              <a:rPr lang="en-US" dirty="0"/>
              <a:t>: </a:t>
            </a:r>
          </a:p>
          <a:p>
            <a:r>
              <a:rPr lang="en-US" dirty="0">
                <a:hlinkClick r:id="rId2"/>
              </a:rPr>
              <a:t>https://www.optiv.com/cybersecurity-dictionary</a:t>
            </a:r>
            <a:endParaRPr lang="en-US" dirty="0"/>
          </a:p>
          <a:p>
            <a:r>
              <a:rPr lang="en-US" dirty="0">
                <a:hlinkClick r:id="rId3"/>
              </a:rPr>
              <a:t>https://www.mrktech.com/wp-content/uploads/2019/09/7-metrics-of-security-operations-effectiveness-infographic.pdf</a:t>
            </a:r>
            <a:endParaRPr lang="en-US" dirty="0"/>
          </a:p>
          <a:p>
            <a:r>
              <a:rPr lang="en-US" dirty="0">
                <a:hlinkClick r:id="rId4"/>
              </a:rPr>
              <a:t>https://www.crowdstrike.com/blog/crowdstrike-discusses-breakout-time-in-an-article-on-dark-reading/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68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włamania z wykorzystaniem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37EF8-AE68-42E3-BFE8-2AA3EAD06A99}"/>
              </a:ext>
            </a:extLst>
          </p:cNvPr>
          <p:cNvSpPr txBox="1"/>
          <p:nvPr/>
        </p:nvSpPr>
        <p:spPr>
          <a:xfrm>
            <a:off x="530942" y="2023749"/>
            <a:ext cx="113464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/>
              <a:t>Malware vs malware-free attacks</a:t>
            </a:r>
          </a:p>
          <a:p>
            <a:r>
              <a:rPr lang="en-US" sz="3000"/>
              <a:t>Malware attacks - uzyskanie wstępnego dostępu (ang. foothold, initial access) z wykorzystaniem malware to np: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phishing z wykonywalnymi załącznikami,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exploity na oprogramowanie klienckie (przeglądarka, klient poczty, komunikator, itd.).</a:t>
            </a:r>
          </a:p>
          <a:p>
            <a:pPr lvl="1"/>
            <a:endParaRPr lang="en-US" sz="3000"/>
          </a:p>
          <a:p>
            <a:r>
              <a:rPr lang="en-US" sz="3000"/>
              <a:t>Do pozostałych ataków (malware-free attacks) należą przede wszystkim włamania z wykorzystaniem prawidłowych kont (Valid Accounts) -&gt; wszelkiego rodzaju ataki na hasła.</a:t>
            </a:r>
          </a:p>
        </p:txBody>
      </p:sp>
    </p:spTree>
    <p:extLst>
      <p:ext uri="{BB962C8B-B14F-4D97-AF65-F5344CB8AC3E}">
        <p14:creationId xmlns:p14="http://schemas.microsoft.com/office/powerpoint/2010/main" val="1878545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włamania z wykorzystaniem malware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274319" y="5925127"/>
            <a:ext cx="1088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CrodStrike Global Threat Report 2019, CrowdStrike Global Threat Report 2020</a:t>
            </a:r>
          </a:p>
          <a:p>
            <a:r>
              <a:rPr lang="en-US">
                <a:hlinkClick r:id="rId2"/>
              </a:rPr>
              <a:t>https://go.crowdstrike.com/rs/281-OBQ-266/images/Report2020CrowdStrikeGlobalThreatReport.pdf</a:t>
            </a:r>
            <a:endParaRPr lang="en-US"/>
          </a:p>
          <a:p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57085" y="2465369"/>
            <a:ext cx="103140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/>
              <a:t>% ataków (initial access) z wykorzystaniem malware (CrowdStrike GTR):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2018: 60%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2019: 49% (spadek o 11%)</a:t>
            </a:r>
            <a:endParaRPr lang="pl-PL" sz="3000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0414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breakout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274318" y="6054523"/>
            <a:ext cx="1144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CrowdStrike Global Threat Report 2019, CrowdStrike Global Threat Report 2020</a:t>
            </a:r>
          </a:p>
          <a:p>
            <a:r>
              <a:rPr lang="en-US">
                <a:hlinkClick r:id="rId2"/>
              </a:rPr>
              <a:t>https://go.crowdstrike.com/rs/281-OBQ-266/images/Report2020CrowdStrikeGlobalThreatReport.pdf</a:t>
            </a:r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57085" y="2465369"/>
            <a:ext cx="103140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/>
              <a:t>Średni </a:t>
            </a:r>
            <a:r>
              <a:rPr lang="en-US" sz="3000" i="1" u="sng"/>
              <a:t>breakout time</a:t>
            </a:r>
            <a:r>
              <a:rPr lang="en-US" sz="3000" u="sng"/>
              <a:t>:</a:t>
            </a:r>
          </a:p>
          <a:p>
            <a:endParaRPr lang="en-US" sz="3000" u="sng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2018: 4 godziny 37 minut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2019: 9 godzin</a:t>
            </a:r>
            <a:endParaRPr lang="pl-PL" sz="3000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491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breakout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274319" y="6382327"/>
            <a:ext cx="900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CrowdStrike Global Threat Report 2019, CrowdStrike Global Threat Report 2020</a:t>
            </a:r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57085" y="2465369"/>
            <a:ext cx="10314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Breakout time nie zawsze jest priorytetem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Wpływa na niego między innymi zjawisko przekazywania dostępu innym aktorom</a:t>
            </a:r>
            <a:endParaRPr lang="pl-PL" sz="3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Breakout time nie zawiera informacji o ostatecznej ilości operacji (ang. volume) i nie jest jednoznacznym wyznacznikiem, jak duże zagrożenie stanowi dany aktor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817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7" y="78342"/>
            <a:ext cx="11779135" cy="1451866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median dwell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133158" y="5657671"/>
            <a:ext cx="1206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https://www.infocyte.com/blog/2016/7/26/how-many-days-does-it-take-to-discover-a-breach-the-answer-may-shock-you/</a:t>
            </a:r>
            <a:br>
              <a:rPr lang="en-US"/>
            </a:br>
            <a:r>
              <a:rPr lang="en-US">
                <a:hlinkClick r:id="rId3"/>
              </a:rPr>
              <a:t>https://investors.fireeye.com/news-releases/news-release-details/fireeye-mandiant-m-trends-2020-report-reveals-cyber-criminals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21915" y="1560801"/>
            <a:ext cx="103140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Globalny średni czas pomiędzy wystąpieniem a wykryciem incydentu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2011: 416 dni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2016: 146 dni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2017: 101 dni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2018: 78 dni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2019: 56 dni</a:t>
            </a:r>
          </a:p>
        </p:txBody>
      </p:sp>
    </p:spTree>
    <p:extLst>
      <p:ext uri="{BB962C8B-B14F-4D97-AF65-F5344CB8AC3E}">
        <p14:creationId xmlns:p14="http://schemas.microsoft.com/office/powerpoint/2010/main" val="3658780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588259" y="1602938"/>
            <a:ext cx="110154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Większość publicznie dostępnych raportów skupia się na grupach z Chin, Rosji, Iranu oraz Korei Północnej (tzw. "OŚ ZŁA" - ang. </a:t>
            </a:r>
            <a:r>
              <a:rPr lang="en-US" sz="3000" i="1"/>
              <a:t>the axis of evil </a:t>
            </a:r>
            <a:r>
              <a:rPr lang="pl-PL"/>
              <a:t>😂</a:t>
            </a:r>
            <a:r>
              <a:rPr lang="en-US" sz="300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Większość publicznie dostępnych raportów pochodzi od amerykańskich/zachodnich firm i instytucji (np. CrowdStrike, FBI)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Warto mieć to na uwadze, gdy stara się zrozumieć pełne spektrum, a nie tylko jego część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1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3DF73-AD48-41FB-BC55-AEAAE4F6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0669"/>
            <a:ext cx="12192000" cy="39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54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02A0F-EB12-4E22-BC71-CEE132C16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3545"/>
            <a:ext cx="12192000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1688641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Potencjalny wyciek danych - reakcja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9818" y="1851687"/>
            <a:ext cx="112395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1. Przede wszystkim natychmiast usunąć przyczynę potencjalnego wycieku, np. poprzez odcięcie danego systemu od sieci (reakcja doraźna).</a:t>
            </a:r>
          </a:p>
          <a:p>
            <a:r>
              <a:rPr lang="en-US" sz="3500"/>
              <a:t>2. O ile to możliwe - ustalić, czy faktycznie ktoś uzyskiwał do tych danych dostęp - czyli czy faktycznie doszło do wycieku (przeanalizować dostępne artefakty, przede wszystkim logi danej usługi - np. HTTP access log, FTP log itd.). </a:t>
            </a:r>
          </a:p>
        </p:txBody>
      </p:sp>
    </p:spTree>
    <p:extLst>
      <p:ext uri="{BB962C8B-B14F-4D97-AF65-F5344CB8AC3E}">
        <p14:creationId xmlns:p14="http://schemas.microsoft.com/office/powerpoint/2010/main" val="3654043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CABCF-0467-4AA4-B9C2-EABD48A4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" y="1329502"/>
            <a:ext cx="12192000" cy="48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58053-AC23-4FAC-AD6A-956592CB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573"/>
            <a:ext cx="12192000" cy="4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2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168688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1A660-E001-4D05-8741-14DF2560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" y="1310866"/>
            <a:ext cx="12098234" cy="48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0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168688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DA0D7-23A2-4B17-8EAB-3E5BA75DB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4" y="1463527"/>
            <a:ext cx="11579525" cy="457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4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74962"/>
            <a:ext cx="11779135" cy="1015663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588259" y="1602938"/>
            <a:ext cx="11015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CyberSafari: Underexamined threat actors from the global threat landscape: </a:t>
            </a:r>
            <a:r>
              <a:rPr lang="en-US" sz="3000">
                <a:hlinkClick r:id="rId2"/>
              </a:rPr>
              <a:t>https://www.youtube.com/watch?v=4Ac1vqdnZRY</a:t>
            </a:r>
            <a:endParaRPr lang="en-US" sz="3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DCB29-B69B-4A70-A7B1-3DCE3F94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69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858786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- APT - kilka ciekawych raportów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252152" y="1498600"/>
            <a:ext cx="116876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hlinkClick r:id="rId2"/>
              </a:rPr>
              <a:t>https://www.dragos.com/wp-content/uploads/TRISIS-01.pdf</a:t>
            </a:r>
            <a:r>
              <a:rPr lang="en-US" sz="3000"/>
              <a:t>  TRISIS malware</a:t>
            </a:r>
          </a:p>
          <a:p>
            <a:r>
              <a:rPr lang="en-US" sz="3000">
                <a:hlinkClick r:id="rId3"/>
              </a:rPr>
              <a:t>https://labs.f-secure.com/assets/BlogFiles/f-secureLABS-tlp-white-lazarus-threat-intel-report2.pdf </a:t>
            </a:r>
            <a:r>
              <a:rPr lang="en-US" sz="3000"/>
              <a:t>- raport o grupie Lazarus (sierpień 2020)</a:t>
            </a:r>
          </a:p>
          <a:p>
            <a:r>
              <a:rPr lang="en-US" sz="3000">
                <a:hlinkClick r:id="rId3"/>
              </a:rPr>
              <a:t>https://cyware.com/news/trickbot-rises-from-the-ashes-d02b0e92 </a:t>
            </a:r>
            <a:r>
              <a:rPr lang="en-US" sz="3000"/>
              <a:t>- US cyber command taking down TrickBot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667643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3153155"/>
            <a:ext cx="9151684" cy="5516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Koniec części #VII</a:t>
            </a:r>
            <a:endParaRPr sz="358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8823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12A5-2D81-46E5-A3B2-DC150243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u="sng"/>
              <a:t>Źródła użytych grafik</a:t>
            </a:r>
            <a:endParaRPr lang="pl-PL" sz="20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C2B8-8FC0-4829-8232-D6135BFF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sz="1100"/>
              <a:t>https://image.slidesharecdn.com/avtokyo-2017-171112211612/95/avtokyo-2017-what-is-red-team-12-638.jpg?cb=1510521418</a:t>
            </a:r>
            <a:endParaRPr lang="en-US" sz="1100"/>
          </a:p>
          <a:p>
            <a:pPr marL="0" indent="0">
              <a:buNone/>
            </a:pPr>
            <a:r>
              <a:rPr lang="pl-PL" sz="1100"/>
              <a:t>https://ak.picdn.net/shutterstock/videos/1019470672/thumb/6.jpg</a:t>
            </a:r>
            <a:endParaRPr lang="en-US" sz="1100"/>
          </a:p>
          <a:p>
            <a:pPr marL="0" indent="0">
              <a:buNone/>
            </a:pPr>
            <a:r>
              <a:rPr lang="pl-PL" sz="1100"/>
              <a:t>https://encrypted-tbn0.gstatic.com/images?q=tbn%3AANd9GcTWeTdyGMx-kXKWQQMNsUhQoRqG6rWJjgg9Lg&amp;usqp=CAU</a:t>
            </a:r>
            <a:endParaRPr lang="en-US" sz="1100"/>
          </a:p>
          <a:p>
            <a:pPr marL="0" indent="0">
              <a:buNone/>
            </a:pPr>
            <a:r>
              <a:rPr lang="en-US" sz="1100"/>
              <a:t>https://pronto-core-cdn.prontomarketing.com/2/wp-content/uploads/sites/2254/2020/01/Ransomware-Attack.png</a:t>
            </a:r>
          </a:p>
          <a:p>
            <a:pPr marL="0" indent="0">
              <a:buNone/>
            </a:pPr>
            <a:r>
              <a:rPr lang="en-US" sz="1100"/>
              <a:t>https://www.enisa.europa.eu/topics/csirts-in-europe/glossary/files/botnets-3</a:t>
            </a:r>
          </a:p>
          <a:p>
            <a:pPr marL="0" indent="0">
              <a:buNone/>
            </a:pPr>
            <a:r>
              <a:rPr lang="en-US" sz="1100"/>
              <a:t>https://media.kasperskydaily.com/wp-content/uploads/sites/92/2013/10/06045352/trojans.jpeg</a:t>
            </a:r>
          </a:p>
          <a:p>
            <a:pPr marL="0" indent="0">
              <a:buNone/>
            </a:pPr>
            <a:r>
              <a:rPr lang="en-US" sz="1100"/>
              <a:t>https://media.wired.com/photos/5926fd1ccefba457b079bc7a/master/w_2560%2Cc_limit/GettyImages-520296054-1.jpg</a:t>
            </a:r>
          </a:p>
          <a:p>
            <a:pPr marL="0" indent="0">
              <a:buNone/>
            </a:pPr>
            <a:r>
              <a:rPr lang="en-US" sz="1100"/>
              <a:t>https://news.sophos.com/wp-content/uploads/2020/08/lemonduck.jpg?w=500</a:t>
            </a:r>
          </a:p>
          <a:p>
            <a:pPr marL="0" indent="0">
              <a:buNone/>
            </a:pPr>
            <a:r>
              <a:rPr lang="en-US" sz="1100"/>
              <a:t>https://media.kasperskydaily.com/wp-content/uploads/sites/92/2014/07/06043020/adware1.png</a:t>
            </a:r>
          </a:p>
          <a:p>
            <a:pPr marL="0" indent="0">
              <a:buNone/>
            </a:pPr>
            <a:r>
              <a:rPr lang="en-US" sz="1100"/>
              <a:t>https://economictimes.indiatimes.com/thumb/msid-71819551,width-1200,height-900,resizemode-4,imgsize-1291575/darkweb_istock.jpg?from=mdr</a:t>
            </a:r>
          </a:p>
          <a:p>
            <a:pPr marL="0" indent="0">
              <a:buNone/>
            </a:pPr>
            <a:r>
              <a:rPr lang="en-US" sz="1100"/>
              <a:t>https://enterprise.comodo.com/images/forensic-analysis/spyware-malware-removal.jpg</a:t>
            </a:r>
          </a:p>
          <a:p>
            <a:pPr marL="0" indent="0">
              <a:buNone/>
            </a:pPr>
            <a:r>
              <a:rPr lang="en-US" sz="1100"/>
              <a:t>https://media.kasperskydaily.com/wp-content/uploads/sites/92/2014/07/06043013/adware6.png</a:t>
            </a:r>
          </a:p>
          <a:p>
            <a:pPr marL="0" indent="0">
              <a:buNone/>
            </a:pPr>
            <a:r>
              <a:rPr lang="en-US" sz="1100"/>
              <a:t>https://external-content.duckduckgo.com/iu/?u=https%3A%2F%2Fwww.fincen.gov%2Fsites%2Fdefault%2Ffiles%2Fshared%2F1.jpg&amp;f=1&amp;nofb=1</a:t>
            </a:r>
          </a:p>
          <a:p>
            <a:pPr marL="0" indent="0">
              <a:buNone/>
            </a:pPr>
            <a:r>
              <a:rPr lang="en-US" sz="1100"/>
              <a:t>https://spectrum.ieee.org/img/03OLHowStuxnetWorked-1360963061216.jpg</a:t>
            </a:r>
          </a:p>
          <a:p>
            <a:pPr marL="0" indent="0">
              <a:buNone/>
            </a:pPr>
            <a:r>
              <a:rPr lang="en-US" sz="1100"/>
              <a:t>https://o.quizlet.com/KjYDdrQ5lqwPxKVH37T1Ig_b.png</a:t>
            </a:r>
          </a:p>
          <a:p>
            <a:pPr marL="0" indent="0">
              <a:buNone/>
            </a:pPr>
            <a:endParaRPr lang="en-US" sz="1100"/>
          </a:p>
          <a:p>
            <a:pPr marL="0" indent="0">
              <a:buNone/>
            </a:pPr>
            <a:endParaRPr lang="pl-PL" sz="1100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402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1931895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Potencjalny wyciek danych - reakcja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1025" y="1271395"/>
            <a:ext cx="11239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3. Ograniczyć straty wynikające z wycieku/potencjalnego wycieku. Np. jeśli wśród danych znajdowały się hasła, wymusić zmianę tych haseł/poinformować o incydencie użytkowników, których hasła wyciekły. Poinformować podmioty, które padły ofiarą potencjalnego/potwierdzonego wycieku (np. osoby, których dane osobowe wyciekły).</a:t>
            </a:r>
          </a:p>
          <a:p>
            <a:r>
              <a:rPr lang="en-US" sz="3500"/>
              <a:t>4. Permanentnie zaadresować problem (np. usunąć dany system/kopię danych lub prawidłowo go zabezpieczyć).</a:t>
            </a:r>
            <a:endParaRPr lang="pl-PL" sz="3500"/>
          </a:p>
        </p:txBody>
      </p:sp>
    </p:spTree>
    <p:extLst>
      <p:ext uri="{BB962C8B-B14F-4D97-AF65-F5344CB8AC3E}">
        <p14:creationId xmlns:p14="http://schemas.microsoft.com/office/powerpoint/2010/main" val="328689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Włamania celem kradzieży danych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44060" y="1235320"/>
            <a:ext cx="107002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Dane osobowe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Szpiegostwo przemysłowe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Włamania do organizacji o konkretnym profilu celem kradzieży danych stanowiących własność intelektualną (IP - Intellectual Property), np: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wyniki badan,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receptury (np. chemia, materiały budulcowe, farmakologia),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patenty,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algorytmy,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projekty technologiczne (np. przemysł obronny, transportowy).</a:t>
            </a:r>
          </a:p>
        </p:txBody>
      </p:sp>
    </p:spTree>
    <p:extLst>
      <p:ext uri="{BB962C8B-B14F-4D97-AF65-F5344CB8AC3E}">
        <p14:creationId xmlns:p14="http://schemas.microsoft.com/office/powerpoint/2010/main" val="47336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37893" y="1297274"/>
            <a:ext cx="11239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Wykrycie kradzieży (eksfiltracji) danych może być wykryte bezpośrednio, tj. sam  proces eksfiltracji  można zauważyć poprzez: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anomalie w netflow (duża ilość ruchu wychodzącego),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rozwiązania DLP (Data Leakage Prevention),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obserwacja logów danych usług (jeśli dostęp do danych odbywa się za pośrednictwem usługi w naszej infrastrukturze - np. HTTP czy FTP).</a:t>
            </a:r>
          </a:p>
          <a:p>
            <a:endParaRPr lang="en-US" sz="2600"/>
          </a:p>
          <a:p>
            <a:r>
              <a:rPr lang="en-US" sz="2600"/>
              <a:t>Częściej jednak incydent zostaje wykryty od innej strony niż sama eksiltracja, zaś stwierdzenie kradzieży danych wynika z analizy powłamaniowej - lub domniemania.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F1C3A4-51C5-4FD2-98CA-29C858AA972E}"/>
              </a:ext>
            </a:extLst>
          </p:cNvPr>
          <p:cNvSpPr txBox="1">
            <a:spLocks/>
          </p:cNvSpPr>
          <p:nvPr/>
        </p:nvSpPr>
        <p:spPr>
          <a:xfrm>
            <a:off x="771726" y="417564"/>
            <a:ext cx="10700239" cy="669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Włamania celem kradzieży danych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3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6942</TotalTime>
  <Words>4923</Words>
  <Application>Microsoft Office PowerPoint</Application>
  <PresentationFormat>Widescreen</PresentationFormat>
  <Paragraphs>406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Times New Roman</vt:lpstr>
      <vt:lpstr>Office Theme</vt:lpstr>
      <vt:lpstr>Wykrywanie i reagowanie na incydenty bezpieczeństwa</vt:lpstr>
      <vt:lpstr>PowerPoint Presentation</vt:lpstr>
      <vt:lpstr>PowerPoint Presentation</vt:lpstr>
      <vt:lpstr>Wyciek danych (ang. data breach)</vt:lpstr>
      <vt:lpstr>Potencjalny wyciek danych</vt:lpstr>
      <vt:lpstr>Potencjalny wyciek danych - reakcja</vt:lpstr>
      <vt:lpstr>Potencjalny wyciek danych - reakcja</vt:lpstr>
      <vt:lpstr>Włamania celem kradzieży danych</vt:lpstr>
      <vt:lpstr>PowerPoint Presentation</vt:lpstr>
      <vt:lpstr>Przykład - Mariott breach</vt:lpstr>
      <vt:lpstr>Mariott breach - konkluzje</vt:lpstr>
      <vt:lpstr>Inne przykłady</vt:lpstr>
      <vt:lpstr>Botnet</vt:lpstr>
      <vt:lpstr>PowerPoint Presentation</vt:lpstr>
      <vt:lpstr>Botnet</vt:lpstr>
      <vt:lpstr>DDoS</vt:lpstr>
      <vt:lpstr>Przykład - Mirai</vt:lpstr>
      <vt:lpstr>Ataki na klientów systemów płatniczych - trojany bankowe</vt:lpstr>
      <vt:lpstr>Przykład - Grandoreio</vt:lpstr>
      <vt:lpstr>Przykład - Grandoreio</vt:lpstr>
      <vt:lpstr>Bezpośrednie ataki na instytucje finansowe</vt:lpstr>
      <vt:lpstr>Bezpośrednie ataki na instytucje finansowe - Bangladesh 2016</vt:lpstr>
      <vt:lpstr>Bezpośrednie ataki na instytucje finansowe</vt:lpstr>
      <vt:lpstr>Coinmining</vt:lpstr>
      <vt:lpstr>Coinmining - LemonDuck</vt:lpstr>
      <vt:lpstr>Adware</vt:lpstr>
      <vt:lpstr>Adware - przykład</vt:lpstr>
      <vt:lpstr>Ekosystem e-crime</vt:lpstr>
      <vt:lpstr>Ekosystem e-crime</vt:lpstr>
      <vt:lpstr>Ekosystem e-crime</vt:lpstr>
      <vt:lpstr>Ekosystem e-crime</vt:lpstr>
      <vt:lpstr>Ekosystem e-crime</vt:lpstr>
      <vt:lpstr>"Adware" -&gt; Spyware -&gt; Malware</vt:lpstr>
      <vt:lpstr>Ransomware</vt:lpstr>
      <vt:lpstr>Ransomware</vt:lpstr>
      <vt:lpstr>Ransomware as a Service (RaaS)</vt:lpstr>
      <vt:lpstr>Ransomware - Ryuk</vt:lpstr>
      <vt:lpstr>Ransomware - Ryuk - aktualny algorytm działania operatorów</vt:lpstr>
      <vt:lpstr>Ransomware &amp; double extortion</vt:lpstr>
      <vt:lpstr>Pierwszy oficjalnie odnotowany zgon spowodowany Ransomware</vt:lpstr>
      <vt:lpstr>Sextortion</vt:lpstr>
      <vt:lpstr>Sextortion - przykład</vt:lpstr>
      <vt:lpstr>Business Email Compromise</vt:lpstr>
      <vt:lpstr>Business Email Compromise - przykład</vt:lpstr>
      <vt:lpstr>Supply chain compromise -  smartfony z preinstalowanym  malware</vt:lpstr>
      <vt:lpstr>Supply chain compromise -  malware w oprogramowaniu  podatkowym</vt:lpstr>
      <vt:lpstr>Watering hole attacks with 0days - przykład</vt:lpstr>
      <vt:lpstr>Stuxnet</vt:lpstr>
      <vt:lpstr>Stuxnet</vt:lpstr>
      <vt:lpstr>Trendy, statystyki, metryki</vt:lpstr>
      <vt:lpstr>Podstawowe metryki</vt:lpstr>
      <vt:lpstr>Trendy incydentów i zagrożeń - 2018-2020 - włamania z wykorzystaniem malware</vt:lpstr>
      <vt:lpstr>Trendy incydentów i zagrożeń - 2018-2020 - włamania z wykorzystaniem malware</vt:lpstr>
      <vt:lpstr>Trendy incydentów i zagrożeń - 2018-2020 - breakout time</vt:lpstr>
      <vt:lpstr>Trendy incydentów i zagrożeń - 2018-2020 - breakout time</vt:lpstr>
      <vt:lpstr>Trendy incydentów i zagrożeń - median dwell time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- APT - kilka ciekawych raportów</vt:lpstr>
      <vt:lpstr>PowerPoint Presentation</vt:lpstr>
      <vt:lpstr>Źródła użytych grafik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Wykrywanie i reagowanie na incydenty bezpieczeństwa</dc:title>
  <dc:creator>Julian Horoszkiewicz</dc:creator>
  <cp:lastModifiedBy>Julian Horoszkiewicz</cp:lastModifiedBy>
  <cp:revision>721</cp:revision>
  <dcterms:created xsi:type="dcterms:W3CDTF">2020-02-01T16:36:23Z</dcterms:created>
  <dcterms:modified xsi:type="dcterms:W3CDTF">2020-11-10T14:53:24Z</dcterms:modified>
</cp:coreProperties>
</file>